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18"/>
  </p:notesMasterIdLst>
  <p:handoutMasterIdLst>
    <p:handoutMasterId r:id="rId19"/>
  </p:handoutMasterIdLst>
  <p:sldIdLst>
    <p:sldId id="256" r:id="rId5"/>
    <p:sldId id="330" r:id="rId6"/>
    <p:sldId id="305" r:id="rId7"/>
    <p:sldId id="343" r:id="rId8"/>
    <p:sldId id="338" r:id="rId9"/>
    <p:sldId id="347" r:id="rId10"/>
    <p:sldId id="348" r:id="rId11"/>
    <p:sldId id="339" r:id="rId12"/>
    <p:sldId id="344" r:id="rId13"/>
    <p:sldId id="345" r:id="rId14"/>
    <p:sldId id="346" r:id="rId15"/>
    <p:sldId id="349" r:id="rId16"/>
    <p:sldId id="341" r:id="rId17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14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25" autoAdjust="0"/>
  </p:normalViewPr>
  <p:slideViewPr>
    <p:cSldViewPr snapToGrid="0">
      <p:cViewPr varScale="1">
        <p:scale>
          <a:sx n="106" d="100"/>
          <a:sy n="106" d="100"/>
        </p:scale>
        <p:origin x="79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DA47A63F-9D06-479D-A04D-717692D432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C51F70DC-6EDE-457C-B55A-39AC7DE41A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3B3BD5F-85CF-4C9D-A9E1-803E06D8BA69}" type="datetime1">
              <a:rPr lang="pl-PL" smtClean="0"/>
              <a:t>14.08.2026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146987CF-42F5-4BB0-AD0D-1D64C35944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2368FB4-296C-4F8C-BFA3-D7C3AD617B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F555657-0A12-495F-9FFA-D8F7554E7C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64322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01431-D856-45D6-9214-18CF0E66B99D}" type="datetime1">
              <a:rPr lang="pl-PL" smtClean="0"/>
              <a:pPr/>
              <a:t>14.08.2026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2780FBB-F712-42E7-8C2F-226D98798B3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671535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9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192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2758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6375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2099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711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Prostokąt 10">
            <a:extLst>
              <a:ext uri="{FF2B5EF4-FFF2-40B4-BE49-F238E27FC236}">
                <a16:creationId xmlns:a16="http://schemas.microsoft.com/office/drawing/2014/main" id="{B3FB0C32-F044-4939-92E4-8BA39B7A3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-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584BE8A-3E34-4967-9E7C-13EC8F6A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-663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9BFF676-EC35-4FFD-8894-CA4F28307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2DA1557-E095-4C82-B659-3AF550080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2746250" y="-663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9F34E5EF-94D7-4AE0-BDD1-81A3ECDE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77040" y="1193411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D829E57E-3199-4AAA-B2D5-F93264FDA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442672" y="193606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pic>
        <p:nvPicPr>
          <p:cNvPr id="17" name="Obraz 16" descr="Tag=CustomerPhoto&#10;Crop=1&#10;Align=N/A">
            <a:extLst>
              <a:ext uri="{FF2B5EF4-FFF2-40B4-BE49-F238E27FC236}">
                <a16:creationId xmlns:a16="http://schemas.microsoft.com/office/drawing/2014/main" id="{8A791822-0971-4E61-A5E4-9AAD258F58E3}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663"/>
            <a:ext cx="12188952" cy="6858000"/>
          </a:xfrm>
          <a:prstGeom prst="rect">
            <a:avLst/>
          </a:prstGeom>
        </p:spPr>
      </p:pic>
      <p:sp>
        <p:nvSpPr>
          <p:cNvPr id="18" name="Tytuł 1">
            <a:extLst>
              <a:ext uri="{FF2B5EF4-FFF2-40B4-BE49-F238E27FC236}">
                <a16:creationId xmlns:a16="http://schemas.microsoft.com/office/drawing/2014/main" id="{B86D7D99-F789-4EDA-861D-B6B994F05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50" y="1121700"/>
            <a:ext cx="9144000" cy="238760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" panose="02040503050406030204" pitchFamily="18" charset="0"/>
                <a:cs typeface="Sabon Next LT" panose="020B0502040204020203" pitchFamily="2" charset="0"/>
              </a:rPr>
              <a:t>Kliknij, aby edytować styl</a:t>
            </a:r>
          </a:p>
        </p:txBody>
      </p:sp>
      <p:sp>
        <p:nvSpPr>
          <p:cNvPr id="20" name="Tekst — symbol zastępczy 12">
            <a:extLst>
              <a:ext uri="{FF2B5EF4-FFF2-40B4-BE49-F238E27FC236}">
                <a16:creationId xmlns:a16="http://schemas.microsoft.com/office/drawing/2014/main" id="{2B39487B-EA73-4D7B-93AA-D63B49F4DA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27050" y="3600450"/>
            <a:ext cx="9144000" cy="2451100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115554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673294AE-7408-47DB-898D-41F8C069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57251"/>
            <a:ext cx="6156051" cy="2076450"/>
          </a:xfrm>
        </p:spPr>
        <p:txBody>
          <a:bodyPr rtlCol="0" anchor="b">
            <a:normAutofit/>
          </a:bodyPr>
          <a:lstStyle/>
          <a:p>
            <a:pPr rtl="0"/>
            <a:r>
              <a:rPr lang="pl-PL" sz="4400" noProof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Kliknij, aby edytować styl</a:t>
            </a:r>
          </a:p>
        </p:txBody>
      </p:sp>
      <p:sp>
        <p:nvSpPr>
          <p:cNvPr id="7" name="Zawartość — symbol zastępczy 2">
            <a:extLst>
              <a:ext uri="{FF2B5EF4-FFF2-40B4-BE49-F238E27FC236}">
                <a16:creationId xmlns:a16="http://schemas.microsoft.com/office/drawing/2014/main" id="{E973052A-4118-4E04-81F8-A44EC172F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3190875"/>
            <a:ext cx="6156052" cy="2986087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</a:lstStyle>
          <a:p>
            <a:pPr marL="228600" lvl="0" indent="-228600" rtl="0"/>
            <a:r>
              <a:rPr lang="pl-PL" sz="2000" noProof="0">
                <a:solidFill>
                  <a:schemeClr val="tx2">
                    <a:alpha val="60000"/>
                  </a:schemeClr>
                </a:solidFill>
              </a:rPr>
              <a:t>Kliknij, aby edytować style wzorca tekstu</a:t>
            </a:r>
          </a:p>
        </p:txBody>
      </p: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8988D1E1-6064-4D6A-9EB1-578E20A2A0ED}"/>
              </a:ext>
            </a:extLst>
          </p:cNvPr>
          <p:cNvSpPr txBox="1">
            <a:spLocks/>
          </p:cNvSpPr>
          <p:nvPr userDrawn="1"/>
        </p:nvSpPr>
        <p:spPr>
          <a:xfrm>
            <a:off x="841248" y="6429375"/>
            <a:ext cx="2646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noProof="0">
                <a:solidFill>
                  <a:schemeClr val="tx2">
                    <a:alpha val="60000"/>
                  </a:schemeClr>
                </a:solidFill>
                <a:latin typeface="Calibri" panose="020F0502020204030204" pitchFamily="34" charset="0"/>
              </a:rPr>
              <a:t>20XX-03-01</a:t>
            </a:r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BD47C5CB-0317-4DC6-A76F-38A5BB1FD1C2}"/>
              </a:ext>
            </a:extLst>
          </p:cNvPr>
          <p:cNvSpPr txBox="1">
            <a:spLocks/>
          </p:cNvSpPr>
          <p:nvPr userDrawn="1"/>
        </p:nvSpPr>
        <p:spPr>
          <a:xfrm>
            <a:off x="4044696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noProof="0">
                <a:solidFill>
                  <a:schemeClr val="tx2">
                    <a:alpha val="60000"/>
                  </a:schemeClr>
                </a:solidFill>
                <a:latin typeface="Calibri" panose="020F0502020204030204" pitchFamily="34" charset="0"/>
              </a:rPr>
              <a:t>Przykładowy tekst stopki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8CCF6E15-0BE7-453B-BBD4-B379C390AD22}"/>
              </a:ext>
            </a:extLst>
          </p:cNvPr>
          <p:cNvSpPr txBox="1">
            <a:spLocks/>
          </p:cNvSpPr>
          <p:nvPr userDrawn="1"/>
        </p:nvSpPr>
        <p:spPr>
          <a:xfrm>
            <a:off x="8613648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28844951-7827-47D4-8276-7DDE1FA7D85A}" type="slidenum">
              <a:rPr lang="pl-PL" noProof="0" smtClean="0">
                <a:solidFill>
                  <a:schemeClr val="tx2">
                    <a:alpha val="60000"/>
                  </a:schemeClr>
                </a:solidFill>
                <a:latin typeface="Calibri" panose="020F0502020204030204" pitchFamily="34" charset="0"/>
              </a:rPr>
              <a:pPr/>
              <a:t>‹#›</a:t>
            </a:fld>
            <a:endParaRPr lang="pl-PL" noProof="0">
              <a:solidFill>
                <a:schemeClr val="tx2">
                  <a:alpha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Obraz — symbol zastępczy 13">
            <a:extLst>
              <a:ext uri="{FF2B5EF4-FFF2-40B4-BE49-F238E27FC236}">
                <a16:creationId xmlns:a16="http://schemas.microsoft.com/office/drawing/2014/main" id="{0E092228-4487-4E3A-AEE3-12DC34A061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4928" y="484632"/>
            <a:ext cx="4279392" cy="286207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5" name="Obraz — symbol zastępczy 13">
            <a:extLst>
              <a:ext uri="{FF2B5EF4-FFF2-40B4-BE49-F238E27FC236}">
                <a16:creationId xmlns:a16="http://schemas.microsoft.com/office/drawing/2014/main" id="{6AB20921-6E7F-4BD8-9399-D18CABB64B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4928" y="3511296"/>
            <a:ext cx="4279392" cy="286207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2304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0022B425-A1C3-4DFE-BF49-1B9F96D46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93769"/>
            <a:ext cx="5992550" cy="2319306"/>
          </a:xfrm>
        </p:spPr>
        <p:txBody>
          <a:bodyPr rtlCol="0" anchor="t">
            <a:normAutofit/>
          </a:bodyPr>
          <a:lstStyle/>
          <a:p>
            <a:pPr rtl="0"/>
            <a:r>
              <a:rPr lang="pl-PL" sz="4400" noProof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Kliknij, aby edytować styl</a:t>
            </a:r>
          </a:p>
        </p:txBody>
      </p:sp>
      <p:sp>
        <p:nvSpPr>
          <p:cNvPr id="14" name="Obraz — symbol zastępczy 13">
            <a:extLst>
              <a:ext uri="{FF2B5EF4-FFF2-40B4-BE49-F238E27FC236}">
                <a16:creationId xmlns:a16="http://schemas.microsoft.com/office/drawing/2014/main" id="{2AEC60F9-EA79-4A18-B040-024AFB62FD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3776" y="484632"/>
            <a:ext cx="11210544" cy="319125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9" name="Zawartość — symbol zastępczy 2">
            <a:extLst>
              <a:ext uri="{FF2B5EF4-FFF2-40B4-BE49-F238E27FC236}">
                <a16:creationId xmlns:a16="http://schemas.microsoft.com/office/drawing/2014/main" id="{83B88B7B-A749-40EA-A140-38D1E04EF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9133" y="3893770"/>
            <a:ext cx="4377714" cy="2319306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/>
            </a:lvl1pPr>
          </a:lstStyle>
          <a:p>
            <a:pPr marL="228600" lvl="0" indent="-228600" rtl="0"/>
            <a:r>
              <a:rPr lang="pl-PL" sz="1800" noProof="0">
                <a:solidFill>
                  <a:schemeClr val="tx2">
                    <a:alpha val="60000"/>
                  </a:schemeClr>
                </a:solidFill>
              </a:rPr>
              <a:t>Kliknij, aby edytować style wzorca tekstu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8489"/>
            <a:ext cx="2743200" cy="365125"/>
          </a:xfrm>
        </p:spPr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61320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52095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54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39876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9012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 sz="48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6973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76813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85800"/>
            <a:ext cx="3932237" cy="13716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7761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85800"/>
            <a:ext cx="3932237" cy="13716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09800"/>
            <a:ext cx="3932237" cy="36591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7408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>
            <a:extLst>
              <a:ext uri="{FF2B5EF4-FFF2-40B4-BE49-F238E27FC236}">
                <a16:creationId xmlns:a16="http://schemas.microsoft.com/office/drawing/2014/main" id="{3F98AFCE-98D2-46C5-82A8-E45659B17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2" name="Ramka 11">
            <a:extLst>
              <a:ext uri="{FF2B5EF4-FFF2-40B4-BE49-F238E27FC236}">
                <a16:creationId xmlns:a16="http://schemas.microsoft.com/office/drawing/2014/main" id="{F69999FB-8585-40F0-990C-6A0BAD1C8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768738E-7449-46C1-B7D3-844FE2BA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399"/>
            <a:ext cx="5992550" cy="2827422"/>
          </a:xfrm>
        </p:spPr>
        <p:txBody>
          <a:bodyPr rtlCol="0" anchor="t">
            <a:normAutofit/>
          </a:bodyPr>
          <a:lstStyle/>
          <a:p>
            <a:pPr rtl="0"/>
            <a:r>
              <a:rPr lang="pl-PL" sz="4400" noProof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Kliknij, aby edytować styl</a:t>
            </a:r>
          </a:p>
        </p:txBody>
      </p:sp>
      <p:sp>
        <p:nvSpPr>
          <p:cNvPr id="7" name="Zawartość — symbol zastępczy 2">
            <a:extLst>
              <a:ext uri="{FF2B5EF4-FFF2-40B4-BE49-F238E27FC236}">
                <a16:creationId xmlns:a16="http://schemas.microsoft.com/office/drawing/2014/main" id="{B0FF04F9-E792-4C19-9FD5-44800CEB2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6085" y="914400"/>
            <a:ext cx="4377714" cy="2827422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/>
            </a:lvl1pPr>
          </a:lstStyle>
          <a:p>
            <a:pPr marL="228600" lvl="0" indent="-228600" rtl="0"/>
            <a:r>
              <a:rPr lang="pl-PL" sz="1800" noProof="0">
                <a:solidFill>
                  <a:schemeClr val="tx2">
                    <a:alpha val="60000"/>
                  </a:schemeClr>
                </a:solidFill>
              </a:rPr>
              <a:t>Kliknij, aby edytować style wzorca tekstu</a:t>
            </a:r>
          </a:p>
        </p:txBody>
      </p:sp>
      <p:sp>
        <p:nvSpPr>
          <p:cNvPr id="14" name="Obraz — symbol zastępczy 13">
            <a:extLst>
              <a:ext uri="{FF2B5EF4-FFF2-40B4-BE49-F238E27FC236}">
                <a16:creationId xmlns:a16="http://schemas.microsoft.com/office/drawing/2014/main" id="{5F2F9DF6-DFB9-44A8-B629-57F58893AD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538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5" name="Obraz — symbol zastępczy 13">
            <a:extLst>
              <a:ext uri="{FF2B5EF4-FFF2-40B4-BE49-F238E27FC236}">
                <a16:creationId xmlns:a16="http://schemas.microsoft.com/office/drawing/2014/main" id="{927BC207-43FE-4B6A-AEBE-875B69CF97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1840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6" name="Obraz — symbol zastępczy 13">
            <a:extLst>
              <a:ext uri="{FF2B5EF4-FFF2-40B4-BE49-F238E27FC236}">
                <a16:creationId xmlns:a16="http://schemas.microsoft.com/office/drawing/2014/main" id="{EBBF5499-9A70-4846-B98E-316EC17F9F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7" name="Obraz — symbol zastępczy 13">
            <a:extLst>
              <a:ext uri="{FF2B5EF4-FFF2-40B4-BE49-F238E27FC236}">
                <a16:creationId xmlns:a16="http://schemas.microsoft.com/office/drawing/2014/main" id="{C7A79F30-D473-48F6-9AC2-286C7B70F3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06256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0991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">
            <a:extLst>
              <a:ext uri="{FF2B5EF4-FFF2-40B4-BE49-F238E27FC236}">
                <a16:creationId xmlns:a16="http://schemas.microsoft.com/office/drawing/2014/main" id="{B910AFBC-7932-43F4-ABEA-C89B2698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857251"/>
            <a:ext cx="5914937" cy="2076450"/>
          </a:xfrm>
        </p:spPr>
        <p:txBody>
          <a:bodyPr rtlCol="0" anchor="b">
            <a:normAutofit/>
          </a:bodyPr>
          <a:lstStyle/>
          <a:p>
            <a:pPr rtl="0"/>
            <a:r>
              <a:rPr lang="pl-PL" sz="4400" noProof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Kliknij, aby edytować styl</a:t>
            </a:r>
          </a:p>
        </p:txBody>
      </p:sp>
      <p:sp>
        <p:nvSpPr>
          <p:cNvPr id="17" name="Zawartość — symbol zastępczy 2">
            <a:extLst>
              <a:ext uri="{FF2B5EF4-FFF2-40B4-BE49-F238E27FC236}">
                <a16:creationId xmlns:a16="http://schemas.microsoft.com/office/drawing/2014/main" id="{1178A42D-5ED2-4AB6-BE4B-410907432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190875"/>
            <a:ext cx="5914938" cy="2986087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marL="228600" lvl="0" indent="-228600" rtl="0"/>
            <a:r>
              <a:rPr lang="pl-PL" sz="1800" noProof="0">
                <a:solidFill>
                  <a:schemeClr val="tx2">
                    <a:alpha val="60000"/>
                  </a:schemeClr>
                </a:solidFill>
              </a:rPr>
              <a:t>Kliknij, aby edytować style wzorca tekstu</a:t>
            </a:r>
          </a:p>
        </p:txBody>
      </p:sp>
      <p:sp>
        <p:nvSpPr>
          <p:cNvPr id="29" name="Data — symbol zastępczy 1">
            <a:extLst>
              <a:ext uri="{FF2B5EF4-FFF2-40B4-BE49-F238E27FC236}">
                <a16:creationId xmlns:a16="http://schemas.microsoft.com/office/drawing/2014/main" id="{4D9A7D07-2BA3-438D-972B-EA578370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2">
                    <a:alpha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20XX-03-01</a:t>
            </a:r>
          </a:p>
        </p:txBody>
      </p:sp>
      <p:sp>
        <p:nvSpPr>
          <p:cNvPr id="24" name="Obraz — symbol zastępczy 23">
            <a:extLst>
              <a:ext uri="{FF2B5EF4-FFF2-40B4-BE49-F238E27FC236}">
                <a16:creationId xmlns:a16="http://schemas.microsoft.com/office/drawing/2014/main" id="{C8720583-BC84-48EB-85BC-AE71214A30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0" y="0"/>
            <a:ext cx="4599432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Obraz — symbol zastępczy 23">
            <a:extLst>
              <a:ext uri="{FF2B5EF4-FFF2-40B4-BE49-F238E27FC236}">
                <a16:creationId xmlns:a16="http://schemas.microsoft.com/office/drawing/2014/main" id="{C3F0A5CD-C47A-4CDF-BE99-75F3A81B18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9520" y="2286000"/>
            <a:ext cx="4599432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23">
            <a:extLst>
              <a:ext uri="{FF2B5EF4-FFF2-40B4-BE49-F238E27FC236}">
                <a16:creationId xmlns:a16="http://schemas.microsoft.com/office/drawing/2014/main" id="{7329454B-9275-4E86-B32E-91C0DB62AA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89520" y="4572000"/>
            <a:ext cx="4599432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0" name="Stopka — symbol zastępczy 2">
            <a:extLst>
              <a:ext uri="{FF2B5EF4-FFF2-40B4-BE49-F238E27FC236}">
                <a16:creationId xmlns:a16="http://schemas.microsoft.com/office/drawing/2014/main" id="{21E9E1BF-D594-4F96-8DBE-5A8DD51D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9375"/>
            <a:ext cx="4114800" cy="365125"/>
          </a:xfrm>
        </p:spPr>
        <p:txBody>
          <a:bodyPr rtlCol="0"/>
          <a:lstStyle>
            <a:lvl1pPr algn="l">
              <a:defRPr>
                <a:solidFill>
                  <a:schemeClr val="tx2">
                    <a:alpha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31" name="Numer slajdu — symbol zastępczy 3">
            <a:extLst>
              <a:ext uri="{FF2B5EF4-FFF2-40B4-BE49-F238E27FC236}">
                <a16:creationId xmlns:a16="http://schemas.microsoft.com/office/drawing/2014/main" id="{C30FDEF8-F3F3-42D5-9EE1-EDDF18B3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9179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>
            <a:extLst>
              <a:ext uri="{FF2B5EF4-FFF2-40B4-BE49-F238E27FC236}">
                <a16:creationId xmlns:a16="http://schemas.microsoft.com/office/drawing/2014/main" id="{BE04ED02-B678-4D1E-BEDA-7E28F9038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7" y="927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5E2C5A2-B8B2-47C5-8E1B-3A97E2C9B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325" y="9278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3FD8455-A2E1-40B3-B6C4-36070AF58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 useBgFill="1">
        <p:nvSpPr>
          <p:cNvPr id="8" name="Dowolny kształt: Kształt 7">
            <a:extLst>
              <a:ext uri="{FF2B5EF4-FFF2-40B4-BE49-F238E27FC236}">
                <a16:creationId xmlns:a16="http://schemas.microsoft.com/office/drawing/2014/main" id="{0F53BE70-C6B1-407C-9333-7251BDC77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186" y="9279"/>
            <a:ext cx="5770017" cy="2411171"/>
          </a:xfrm>
          <a:custGeom>
            <a:avLst/>
            <a:gdLst>
              <a:gd name="connsiteX0" fmla="*/ 0 w 5770017"/>
              <a:gd name="connsiteY0" fmla="*/ 0 h 2411171"/>
              <a:gd name="connsiteX1" fmla="*/ 5770017 w 5770017"/>
              <a:gd name="connsiteY1" fmla="*/ 0 h 2411171"/>
              <a:gd name="connsiteX2" fmla="*/ 5715824 w 5770017"/>
              <a:gd name="connsiteY2" fmla="*/ 124746 h 2411171"/>
              <a:gd name="connsiteX3" fmla="*/ 4925072 w 5770017"/>
              <a:gd name="connsiteY3" fmla="*/ 1254414 h 2411171"/>
              <a:gd name="connsiteX4" fmla="*/ 125602 w 5770017"/>
              <a:gd name="connsiteY4" fmla="*/ 1864423 h 2411171"/>
              <a:gd name="connsiteX5" fmla="*/ 0 w 5770017"/>
              <a:gd name="connsiteY5" fmla="*/ 1785927 h 241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017" h="2411171">
                <a:moveTo>
                  <a:pt x="0" y="0"/>
                </a:moveTo>
                <a:lnTo>
                  <a:pt x="5770017" y="0"/>
                </a:lnTo>
                <a:lnTo>
                  <a:pt x="5715824" y="124746"/>
                </a:lnTo>
                <a:cubicBezTo>
                  <a:pt x="5526044" y="533784"/>
                  <a:pt x="5262460" y="917027"/>
                  <a:pt x="4925072" y="1254414"/>
                </a:cubicBezTo>
                <a:cubicBezTo>
                  <a:pt x="3623720" y="2555767"/>
                  <a:pt x="1640148" y="2759102"/>
                  <a:pt x="125602" y="1864423"/>
                </a:cubicBezTo>
                <a:lnTo>
                  <a:pt x="0" y="1785927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9" name="Ramka 8">
            <a:extLst>
              <a:ext uri="{FF2B5EF4-FFF2-40B4-BE49-F238E27FC236}">
                <a16:creationId xmlns:a16="http://schemas.microsoft.com/office/drawing/2014/main" id="{05864DDE-75C0-4BE6-93FF-A960706AD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1BC3FA0F-EAE5-4DCE-ACFF-9AD00ED39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77" y="1131641"/>
            <a:ext cx="5322618" cy="23876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l-PL" noProof="0">
                <a:solidFill>
                  <a:srgbClr val="FFFFFF"/>
                </a:solidFill>
                <a:ea typeface="Cambria" panose="02040503050406030204" pitchFamily="18" charset="0"/>
                <a:cs typeface="Sabon Next LT" panose="020B0502040204020203" pitchFamily="2" charset="0"/>
              </a:rPr>
              <a:t>Kliknij, aby edytować styl</a:t>
            </a:r>
          </a:p>
        </p:txBody>
      </p:sp>
      <p:sp>
        <p:nvSpPr>
          <p:cNvPr id="18" name="Obraz — symbol zastępczy 17">
            <a:extLst>
              <a:ext uri="{FF2B5EF4-FFF2-40B4-BE49-F238E27FC236}">
                <a16:creationId xmlns:a16="http://schemas.microsoft.com/office/drawing/2014/main" id="{71FA5E0E-BEE1-4976-92B1-61EF64E343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4848" y="905256"/>
            <a:ext cx="4581144" cy="24505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03379FE8-A6CE-4F5A-BE1A-B2267589B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4848" y="3520440"/>
            <a:ext cx="4581144" cy="24505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" name="Tekst — symbol zastępczy 12">
            <a:extLst>
              <a:ext uri="{FF2B5EF4-FFF2-40B4-BE49-F238E27FC236}">
                <a16:creationId xmlns:a16="http://schemas.microsoft.com/office/drawing/2014/main" id="{6DD090CA-24E8-46A7-889A-A4FDD00A33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600450"/>
            <a:ext cx="5322888" cy="2451100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235093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ś czasu wykresu tabe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2685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Prostokąt 11">
            <a:extLst>
              <a:ext uri="{FF2B5EF4-FFF2-40B4-BE49-F238E27FC236}">
                <a16:creationId xmlns:a16="http://schemas.microsoft.com/office/drawing/2014/main" id="{F03B5BF0-238D-481F-A15B-206D1E2FE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 useBgFill="1">
        <p:nvSpPr>
          <p:cNvPr id="13" name="Prostokąt 12">
            <a:extLst>
              <a:ext uri="{FF2B5EF4-FFF2-40B4-BE49-F238E27FC236}">
                <a16:creationId xmlns:a16="http://schemas.microsoft.com/office/drawing/2014/main" id="{7578E43B-8F1B-4CBD-B09E-5AD9A247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8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4" name="Ramka 13">
            <a:extLst>
              <a:ext uri="{FF2B5EF4-FFF2-40B4-BE49-F238E27FC236}">
                <a16:creationId xmlns:a16="http://schemas.microsoft.com/office/drawing/2014/main" id="{737C17C2-E2A6-4219-AE02-C8EAF943C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89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0" name="Obraz — symbol zastępczy 19">
            <a:extLst>
              <a:ext uri="{FF2B5EF4-FFF2-40B4-BE49-F238E27FC236}">
                <a16:creationId xmlns:a16="http://schemas.microsoft.com/office/drawing/2014/main" id="{AE7BC3CE-3806-41F3-B4F6-EBB2C3E9EA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" y="484632"/>
            <a:ext cx="12179808" cy="5907024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FDC036CF-E92D-4E80-8E6B-1B06EDDFD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71016"/>
            <a:ext cx="4800600" cy="3749040"/>
          </a:xfrm>
        </p:spPr>
        <p:txBody>
          <a:bodyPr rtlCol="0" anchor="b" anchorCtr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6" name="Tekst — symbol zastępczy 25">
            <a:extLst>
              <a:ext uri="{FF2B5EF4-FFF2-40B4-BE49-F238E27FC236}">
                <a16:creationId xmlns:a16="http://schemas.microsoft.com/office/drawing/2014/main" id="{BADCFE1B-ABA2-4B11-B7DE-02CE383D6F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835779"/>
            <a:ext cx="4800600" cy="1066800"/>
          </a:xfrm>
        </p:spPr>
        <p:txBody>
          <a:bodyPr rtlCol="0">
            <a:normAutofit/>
          </a:bodyPr>
          <a:lstStyle>
            <a:lvl1pPr marL="228600" indent="0">
              <a:buNone/>
              <a:defRPr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8290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Obraz — symbol zastępczy 14">
            <a:extLst>
              <a:ext uri="{FF2B5EF4-FFF2-40B4-BE49-F238E27FC236}">
                <a16:creationId xmlns:a16="http://schemas.microsoft.com/office/drawing/2014/main" id="{1B84B862-7F1F-4B98-B437-936D8A73A9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664" y="2240280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6" name="Obraz — symbol zastępczy 14">
            <a:extLst>
              <a:ext uri="{FF2B5EF4-FFF2-40B4-BE49-F238E27FC236}">
                <a16:creationId xmlns:a16="http://schemas.microsoft.com/office/drawing/2014/main" id="{C76B23B2-3605-4292-9F96-F34651B689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8728" y="2240280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7" name="Obraz — symbol zastępczy 14">
            <a:extLst>
              <a:ext uri="{FF2B5EF4-FFF2-40B4-BE49-F238E27FC236}">
                <a16:creationId xmlns:a16="http://schemas.microsoft.com/office/drawing/2014/main" id="{AB1E9EC3-2FB6-4E1C-8211-306450FDEE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5936" y="2267712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8" name="Obraz — symbol zastępczy 14">
            <a:extLst>
              <a:ext uri="{FF2B5EF4-FFF2-40B4-BE49-F238E27FC236}">
                <a16:creationId xmlns:a16="http://schemas.microsoft.com/office/drawing/2014/main" id="{F3628146-045F-4FBC-A365-3D1D4B3DA6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53144" y="2267712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0" name="Tekst — symbol zastępczy 19">
            <a:extLst>
              <a:ext uri="{FF2B5EF4-FFF2-40B4-BE49-F238E27FC236}">
                <a16:creationId xmlns:a16="http://schemas.microsoft.com/office/drawing/2014/main" id="{CB50972B-CA23-4B92-987F-EE48ECCFF5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363" y="4733925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3" name="Tekst — symbol zastępczy 19">
            <a:extLst>
              <a:ext uri="{FF2B5EF4-FFF2-40B4-BE49-F238E27FC236}">
                <a16:creationId xmlns:a16="http://schemas.microsoft.com/office/drawing/2014/main" id="{8DE19225-DA72-4A39-8CFD-695BFBB93E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0664" y="5343144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4" name="Tekst — symbol zastępczy 19">
            <a:extLst>
              <a:ext uri="{FF2B5EF4-FFF2-40B4-BE49-F238E27FC236}">
                <a16:creationId xmlns:a16="http://schemas.microsoft.com/office/drawing/2014/main" id="{E66A7C97-DBB6-4333-B12F-E26C38E69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38728" y="4733925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5" name="Tekst — symbol zastępczy 19">
            <a:extLst>
              <a:ext uri="{FF2B5EF4-FFF2-40B4-BE49-F238E27FC236}">
                <a16:creationId xmlns:a16="http://schemas.microsoft.com/office/drawing/2014/main" id="{041FA0B5-660E-478A-AF8A-196DBD6AE4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38029" y="5343144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6" name="Tekst — symbol zastępczy 19">
            <a:extLst>
              <a:ext uri="{FF2B5EF4-FFF2-40B4-BE49-F238E27FC236}">
                <a16:creationId xmlns:a16="http://schemas.microsoft.com/office/drawing/2014/main" id="{77C92085-3D01-44E4-BA12-E39F1EA0AC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7973" y="4733544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7" name="Tekst — symbol zastępczy 19">
            <a:extLst>
              <a:ext uri="{FF2B5EF4-FFF2-40B4-BE49-F238E27FC236}">
                <a16:creationId xmlns:a16="http://schemas.microsoft.com/office/drawing/2014/main" id="{35DA97BC-7224-440A-A227-8F4A101804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67274" y="5342763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8" name="Tekst — symbol zastępczy 19">
            <a:extLst>
              <a:ext uri="{FF2B5EF4-FFF2-40B4-BE49-F238E27FC236}">
                <a16:creationId xmlns:a16="http://schemas.microsoft.com/office/drawing/2014/main" id="{C236524B-4724-42FA-A2B2-33566478FD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64639" y="4737100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9" name="Tekst — symbol zastępczy 19">
            <a:extLst>
              <a:ext uri="{FF2B5EF4-FFF2-40B4-BE49-F238E27FC236}">
                <a16:creationId xmlns:a16="http://schemas.microsoft.com/office/drawing/2014/main" id="{5F7DE4ED-8F4D-465C-86B4-2372AE291F5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63940" y="5346319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80455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 (slajd porównan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60320"/>
            <a:ext cx="5157787" cy="3446463"/>
          </a:xfrm>
          <a:solidFill>
            <a:schemeClr val="bg1"/>
          </a:solidFill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8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60320"/>
            <a:ext cx="5183188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8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351C83D0-CBAB-4E41-89AB-89FF36D38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Tekst — symbol zastępczy 2">
            <a:extLst>
              <a:ext uri="{FF2B5EF4-FFF2-40B4-BE49-F238E27FC236}">
                <a16:creationId xmlns:a16="http://schemas.microsoft.com/office/drawing/2014/main" id="{9C302BB0-D231-4195-8083-264C01DF9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2011680"/>
            <a:ext cx="5157787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3" name="Tekst — symbol zastępczy 4">
            <a:extLst>
              <a:ext uri="{FF2B5EF4-FFF2-40B4-BE49-F238E27FC236}">
                <a16:creationId xmlns:a16="http://schemas.microsoft.com/office/drawing/2014/main" id="{5B2A70FA-99E0-466C-AC57-33C48353B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69027" y="2011680"/>
            <a:ext cx="5183187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4574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85800"/>
            <a:ext cx="10515600" cy="1325880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3383280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60320"/>
            <a:ext cx="3383280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04360" y="2011680"/>
            <a:ext cx="3383280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04360" y="2560320"/>
            <a:ext cx="3383280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Tekst — symbol zastępczy 4">
            <a:extLst>
              <a:ext uri="{FF2B5EF4-FFF2-40B4-BE49-F238E27FC236}">
                <a16:creationId xmlns:a16="http://schemas.microsoft.com/office/drawing/2014/main" id="{422881CE-A366-4A3A-AE00-9B14BEFE4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8934" y="2011680"/>
            <a:ext cx="3383280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1" name="Zawartość — symbol zastępczy 5">
            <a:extLst>
              <a:ext uri="{FF2B5EF4-FFF2-40B4-BE49-F238E27FC236}">
                <a16:creationId xmlns:a16="http://schemas.microsoft.com/office/drawing/2014/main" id="{3CF16E98-73C9-47B5-B88B-9120BEB9F0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68934" y="2560320"/>
            <a:ext cx="3383280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20XX-03-01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5887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mka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20XX-03-01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28844951-7827-47D4-8276-7DDE1FA7D85A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1451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9" r:id="rId3"/>
    <p:sldLayoutId id="2147483698" r:id="rId4"/>
    <p:sldLayoutId id="2147483686" r:id="rId5"/>
    <p:sldLayoutId id="2147483700" r:id="rId6"/>
    <p:sldLayoutId id="2147483705" r:id="rId7"/>
    <p:sldLayoutId id="2147483689" r:id="rId8"/>
    <p:sldLayoutId id="2147483704" r:id="rId9"/>
    <p:sldLayoutId id="2147483702" r:id="rId10"/>
    <p:sldLayoutId id="2147483701" r:id="rId11"/>
    <p:sldLayoutId id="2147483703" r:id="rId12"/>
    <p:sldLayoutId id="2147483685" r:id="rId13"/>
    <p:sldLayoutId id="2147483687" r:id="rId14"/>
    <p:sldLayoutId id="2147483688" r:id="rId15"/>
    <p:sldLayoutId id="2147483690" r:id="rId16"/>
    <p:sldLayoutId id="2147483692" r:id="rId17"/>
    <p:sldLayoutId id="2147483693" r:id="rId18"/>
  </p:sldLayoutIdLst>
  <p:hf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32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important-point-d-exclamation-mark-98442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hyperlink" Target="https://www.hasadna.org.il/%D7%A7%D7%9E%D7%A4%D7%99%D7%99%D7%9F-%D7%A4%D7%95%D7%AA%D7%97%D7%9F-%D7%94%D7%AA%D7%A7%D7%A6%D7%99%D7%91/megafo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czytanie-ksi%C4%85%C5%BCka-symbolu-ikona-310397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E9A7C78-91FD-4B88-953D-5A4363761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975" y="559725"/>
            <a:ext cx="9274300" cy="2387600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pl-PL" sz="5400" dirty="0">
                <a:latin typeface="+mn-lt"/>
              </a:rPr>
              <a:t>Standardy Ochrony Dzieci</a:t>
            </a:r>
            <a:br>
              <a:rPr lang="pl-PL" sz="5400" dirty="0">
                <a:latin typeface="+mn-lt"/>
              </a:rPr>
            </a:br>
            <a:r>
              <a:rPr lang="pl-PL" sz="5400" dirty="0">
                <a:latin typeface="+mn-lt"/>
              </a:rPr>
              <a:t> w Gminnym  Żłobku </a:t>
            </a:r>
            <a:br>
              <a:rPr lang="pl-PL" sz="5400" dirty="0">
                <a:latin typeface="+mn-lt"/>
              </a:rPr>
            </a:br>
            <a:r>
              <a:rPr lang="pl-PL" sz="5400" dirty="0">
                <a:latin typeface="+mn-lt"/>
              </a:rPr>
              <a:t>„Arka Maluszka”</a:t>
            </a:r>
            <a:endParaRPr lang="pl-PL" dirty="0">
              <a:latin typeface="+mn-lt"/>
            </a:endParaRPr>
          </a:p>
        </p:txBody>
      </p:sp>
      <p:pic>
        <p:nvPicPr>
          <p:cNvPr id="2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42166477-3ED0-AB41-A9D3-9F90C318F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581" y="4221951"/>
            <a:ext cx="5087298" cy="230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580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80B611-39A2-DCD0-45A8-76673E676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75" y="328612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pl-PL" sz="4000" dirty="0"/>
              <a:t>Standard III. Procedury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A3CD625-C066-7128-EE92-2449038CA490}"/>
              </a:ext>
            </a:extLst>
          </p:cNvPr>
          <p:cNvSpPr txBox="1"/>
          <p:nvPr/>
        </p:nvSpPr>
        <p:spPr>
          <a:xfrm>
            <a:off x="581025" y="1438275"/>
            <a:ext cx="110299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1600" b="1" i="0" u="none" strike="noStrike" baseline="0" dirty="0"/>
              <a:t>                                                                              Standardy podstawowe:</a:t>
            </a:r>
          </a:p>
          <a:p>
            <a:pPr algn="l">
              <a:lnSpc>
                <a:spcPct val="150000"/>
              </a:lnSpc>
            </a:pPr>
            <a:r>
              <a:rPr lang="pl-PL" sz="1600" b="0" i="0" u="none" strike="noStrike" baseline="0" dirty="0"/>
              <a:t>a. Nasz Żłobek wypracował procedury, które określają krok po kroku, jakie działanie należy podjąć w sytuacji krzywdzenia dziecka lub zagrożenia jego bezpieczeństwa ze strony personelu organizacji, członków rodziny, rówieśników i osób obcych.</a:t>
            </a:r>
          </a:p>
          <a:p>
            <a:pPr algn="l">
              <a:lnSpc>
                <a:spcPct val="150000"/>
              </a:lnSpc>
            </a:pPr>
            <a:r>
              <a:rPr lang="pl-PL" sz="1600" b="0" i="0" u="none" strike="noStrike" baseline="0" dirty="0"/>
              <a:t>b. Placówka dysponuje danymi kontaktowymi lokalnych instytucji i organizacji, które zajmują się interwencją i pomocą w sytuacjach krzywdzenia dzieci (policja, sąd rodzinny, centrum interwencji kryzysowej, ośrodek pomocy społecznej, placówki ochrony zdrowia) oraz zapewnia do nich dostęp wszystkim pracownikom i rodzicom/opiekunom.</a:t>
            </a:r>
          </a:p>
          <a:p>
            <a:pPr algn="l">
              <a:lnSpc>
                <a:spcPct val="150000"/>
              </a:lnSpc>
            </a:pPr>
            <a:r>
              <a:rPr lang="pl-PL" sz="1600" b="0" i="0" u="none" strike="noStrike" baseline="0" dirty="0"/>
              <a:t>c. W </a:t>
            </a:r>
            <a:r>
              <a:rPr lang="pl-PL" sz="1600" dirty="0"/>
              <a:t>Żłobku</a:t>
            </a:r>
            <a:r>
              <a:rPr lang="pl-PL" sz="1600" b="0" i="0" u="none" strike="noStrike" baseline="0" dirty="0"/>
              <a:t> wyeksponowane są informacje dla dzieci i ich rodziców na temat możliwości uzyskania pomocy w trudnej sytuacji, w tym numery bezpłatnych telefonów zaufania dla dzieci i młodzieży.</a:t>
            </a:r>
          </a:p>
          <a:p>
            <a:pPr algn="l">
              <a:lnSpc>
                <a:spcPct val="150000"/>
              </a:lnSpc>
            </a:pPr>
            <a:endParaRPr lang="pl-PL" sz="1200" dirty="0"/>
          </a:p>
          <a:p>
            <a:pPr algn="ctr"/>
            <a:r>
              <a:rPr lang="pl-PL" sz="1400" b="1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***Realizacja tego standardu oznacza, że w Gminnym Żłobku „Arka Maluszka” istnieje procedura opisująca krok po kroku, jak i komu zgłaszać podejrzenie krzywdzenia dziecka oraz w jaki sposób podejmowana jest decyzja o interwencji w przypadku zagrożenia bezpieczeństwa dzieci.</a:t>
            </a:r>
            <a:endParaRPr lang="pl-PL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A1F86C25-F9CF-5871-30CF-6DCA5B523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61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A0C22-F5FE-BF1D-2384-622BD35C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414337"/>
            <a:ext cx="10515600" cy="1325563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pl-PL" sz="4000" dirty="0"/>
              <a:t>Standard IV. Monitoring</a:t>
            </a:r>
            <a:br>
              <a:rPr lang="pl-PL" sz="4000" dirty="0"/>
            </a:br>
            <a:r>
              <a:rPr lang="pl-PL" sz="1600" b="1" i="0" u="none" strike="noStrike" baseline="0" dirty="0">
                <a:latin typeface="+mn-lt"/>
              </a:rPr>
              <a:t>Placówka monitoruje i okresowo weryfikuje zgodność</a:t>
            </a:r>
            <a:br>
              <a:rPr lang="pl-PL" sz="1600" b="1" i="0" u="none" strike="noStrike" baseline="0" dirty="0">
                <a:latin typeface="+mn-lt"/>
              </a:rPr>
            </a:br>
            <a:r>
              <a:rPr lang="pl-PL" sz="1600" b="1" i="0" u="none" strike="noStrike" baseline="0" dirty="0">
                <a:latin typeface="+mn-lt"/>
              </a:rPr>
              <a:t>prowadzonych działań z przyjętymi standardami ochrony dzieci.</a:t>
            </a:r>
            <a:endParaRPr lang="pl-PL" sz="16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F2DFDD-C280-513A-4D77-E2DDC1EEF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2457"/>
            <a:ext cx="10515600" cy="3998306"/>
          </a:xfrm>
        </p:spPr>
        <p:txBody>
          <a:bodyPr>
            <a:normAutofit/>
          </a:bodyPr>
          <a:lstStyle/>
          <a:p>
            <a:pPr marL="228600" indent="0" algn="l">
              <a:buNone/>
            </a:pPr>
            <a:r>
              <a:rPr lang="pl-PL" sz="1600" b="1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                                                                     Standardy podstawowe:</a:t>
            </a:r>
          </a:p>
          <a:p>
            <a:pPr marL="228600" indent="0" algn="l">
              <a:buNone/>
            </a:pPr>
            <a:r>
              <a:rPr lang="pl-PL" sz="16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a. Przyjęta w „Arce Maluszka” </a:t>
            </a:r>
            <a:r>
              <a:rPr lang="pl-PL" sz="1600" b="0" i="1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Polityka ochrony dzieci </a:t>
            </a:r>
            <a:r>
              <a:rPr lang="pl-PL" sz="16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jest weryfikowana – przynajmniej raz w roku, ze szczególnym uwzględnieniem analizy sytuacji związanych z wystąpieniem zagrożenia bezpieczeństwa dzieci.</a:t>
            </a:r>
          </a:p>
          <a:p>
            <a:pPr marL="228600" indent="0" algn="l">
              <a:buNone/>
            </a:pPr>
            <a:r>
              <a:rPr lang="pl-PL" sz="1600" b="1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                                                                    Standardy uzupełniające:</a:t>
            </a:r>
          </a:p>
          <a:p>
            <a:pPr marL="228600" indent="0" algn="l">
              <a:buNone/>
            </a:pPr>
            <a:r>
              <a:rPr lang="pl-PL" sz="16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b. W ramach weryfikacji polityki instytucja konsultuje się z dziećmi i ich rodzicami/opiekunami.</a:t>
            </a:r>
          </a:p>
          <a:p>
            <a:pPr marL="228600" indent="0" algn="l">
              <a:buNone/>
            </a:pPr>
            <a:endParaRPr lang="pl-PL" sz="1600" b="0" i="0" u="none" strike="noStrike" baseline="0" dirty="0">
              <a:solidFill>
                <a:schemeClr val="tx1">
                  <a:alpha val="70000"/>
                </a:schemeClr>
              </a:solidFill>
              <a:latin typeface="+mn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1400" b="1" i="0" u="none" strike="noStrike" baseline="0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***Realizacja tego standardu oznacza, że </a:t>
            </a:r>
            <a:r>
              <a:rPr lang="pl-PL" sz="1400" b="1" i="1" u="none" strike="noStrike" baseline="0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Polityka ochrony dzieci </a:t>
            </a:r>
            <a:r>
              <a:rPr lang="pl-PL" sz="1400" b="1" i="0" u="none" strike="noStrike" baseline="0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jest w Naszej placówce żywym dokumentem podlegającym bieżącej weryfikacji i aktualizowanym, jeśli wymaga tego dobro dzieci. Takie podejście zwiększa zaangażowanie i poczucie odpowiedzialności personelu, ponieważ umożliwia pracownikom sprawdzanie stopnia znajomości zasad i procedur, a także pozwala rozstrzygnąć ewentualne niejasności czy niespójności w regulacjach wprowadzonych w instytucji.</a:t>
            </a:r>
            <a:endParaRPr lang="pl-PL" sz="1400" b="1" dirty="0">
              <a:solidFill>
                <a:schemeClr val="accent5">
                  <a:lumMod val="75000"/>
                  <a:alpha val="70000"/>
                </a:schemeClr>
              </a:solidFill>
              <a:latin typeface="+mn-lt"/>
            </a:endParaRPr>
          </a:p>
        </p:txBody>
      </p:sp>
      <p:pic>
        <p:nvPicPr>
          <p:cNvPr id="4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D480D883-380D-FBA6-FFEA-2E3A21991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110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8D65B227-9EE1-6A59-5925-415393002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299" y="1327468"/>
            <a:ext cx="6257926" cy="4986653"/>
          </a:xfrm>
        </p:spPr>
        <p:txBody>
          <a:bodyPr>
            <a:normAutofit fontScale="70000" lnSpcReduction="20000"/>
          </a:bodyPr>
          <a:lstStyle/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/>
              <a:t>Policja – Komisariat Policji w Chojnowie ulica Wojska Polskiego 15, telefon: </a:t>
            </a:r>
            <a:r>
              <a:rPr lang="pl-PL" sz="2000" dirty="0">
                <a:solidFill>
                  <a:srgbClr val="FF0000"/>
                </a:solidFill>
              </a:rPr>
              <a:t>47 87 462 00</a:t>
            </a:r>
          </a:p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/>
              <a:t>Sąd rodzinny – Sąd Rejonowy w Legnicy ulica Złotoryjska 19. Wydział Rodzinny i</a:t>
            </a:r>
          </a:p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/>
              <a:t> Nieletnich ul. Andersa 12-13, 59-220 Legnica, telefon: </a:t>
            </a:r>
            <a:r>
              <a:rPr lang="pl-PL" sz="2000" dirty="0">
                <a:solidFill>
                  <a:srgbClr val="FF0000"/>
                </a:solidFill>
              </a:rPr>
              <a:t>76 721 28 01</a:t>
            </a:r>
          </a:p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/>
              <a:t>Centrum interwencji kryzysowej – Ośrodek Interwencji kryzysowej przy Powiatowym Centrum Pomocy w rodzinie, pl. Słowiański 1 59-220 Legnica, telefon: </a:t>
            </a:r>
            <a:r>
              <a:rPr lang="pl-PL" sz="2000" dirty="0">
                <a:solidFill>
                  <a:srgbClr val="FF0000"/>
                </a:solidFill>
              </a:rPr>
              <a:t>76 72 43 467</a:t>
            </a:r>
          </a:p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/>
              <a:t>Ośrodek pomocy społecznej – GOPS Chojnów, budynek Urzędu Gminy Chojnów, ulica. Fabryczna 1, 59-225 Chojnów, telefon: +</a:t>
            </a:r>
            <a:r>
              <a:rPr lang="pl-PL" sz="2000" dirty="0">
                <a:solidFill>
                  <a:srgbClr val="FF0000"/>
                </a:solidFill>
              </a:rPr>
              <a:t>48 76 81 88 506</a:t>
            </a:r>
          </a:p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/>
              <a:t>Placówki ochrony zdrowia – Przychodnia Rejonowa 59-225 Chojnów, ul. Legnicka 12 w Chojnowie, telefon: </a:t>
            </a:r>
            <a:r>
              <a:rPr lang="pl-PL" sz="2000" dirty="0">
                <a:solidFill>
                  <a:srgbClr val="FF0000"/>
                </a:solidFill>
              </a:rPr>
              <a:t>76 818 85 14, 531 543 017, 531 290 785</a:t>
            </a:r>
          </a:p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080657-CD2B-59AD-2F81-C4F99FADC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4962" y="2496504"/>
            <a:ext cx="5183188" cy="4551996"/>
          </a:xfrm>
        </p:spPr>
        <p:txBody>
          <a:bodyPr>
            <a:normAutofit fontScale="85000" lnSpcReduction="10000"/>
          </a:bodyPr>
          <a:lstStyle/>
          <a:p>
            <a:pPr marL="228600" indent="0" algn="ctr">
              <a:lnSpc>
                <a:spcPct val="150000"/>
              </a:lnSpc>
              <a:buNone/>
            </a:pPr>
            <a:r>
              <a:rPr lang="pl-PL" sz="1800" b="1" dirty="0"/>
              <a:t>Telefony zaufania: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FF0000"/>
                </a:solidFill>
              </a:rPr>
              <a:t>800 283 107 </a:t>
            </a:r>
            <a:r>
              <a:rPr lang="pl-PL" sz="1800" dirty="0"/>
              <a:t>– Policyjny telefon zaufania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FF0000"/>
                </a:solidFill>
              </a:rPr>
              <a:t>116 111 </a:t>
            </a:r>
            <a:r>
              <a:rPr lang="pl-PL" sz="1800" dirty="0"/>
              <a:t>– Bezpłatny telefon zaufania dla Dzieci i       Młodzieży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FF0000"/>
                </a:solidFill>
              </a:rPr>
              <a:t>607 429 560 </a:t>
            </a:r>
            <a:r>
              <a:rPr lang="pl-PL" sz="1800" dirty="0"/>
              <a:t>„Telefon 10 minut” – Infolinia przeznaczona do kontaktu z Policją w zakresie udzielania pomocy osobie, która zgłosiła się do jednostki Policji w celu złożenia zawiadomienia o przestępstwie i nie została obsłużona w przeciągu 10 minut.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rgbClr val="FF0000"/>
                </a:solidFill>
              </a:rPr>
              <a:t>697 071 112 </a:t>
            </a:r>
            <a:r>
              <a:rPr lang="pl-PL" sz="1800" dirty="0"/>
              <a:t>– SMS-owa linia policyjna dla osób głuchych </a:t>
            </a:r>
          </a:p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57CD80-4D59-439B-7548-7A0FBD32C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pl-PL" noProof="0" smtClean="0"/>
              <a:t>12</a:t>
            </a:fld>
            <a:endParaRPr lang="pl-PL" noProof="0" dirty="0"/>
          </a:p>
        </p:txBody>
      </p:sp>
      <p:sp>
        <p:nvSpPr>
          <p:cNvPr id="10" name="Tytuł 19">
            <a:extLst>
              <a:ext uri="{FF2B5EF4-FFF2-40B4-BE49-F238E27FC236}">
                <a16:creationId xmlns:a16="http://schemas.microsoft.com/office/drawing/2014/main" id="{0B5D268F-4BAB-A205-2245-B514ABB7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837" y="416243"/>
            <a:ext cx="5648325" cy="911225"/>
          </a:xfrm>
        </p:spPr>
        <p:txBody>
          <a:bodyPr rtlCol="0">
            <a:noAutofit/>
          </a:bodyPr>
          <a:lstStyle/>
          <a:p>
            <a:pPr rtl="0"/>
            <a:r>
              <a:rPr lang="pl-PL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TELEFONY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0AD65F9-CD04-C1A6-09A9-7C03F6338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91750" y="63500"/>
            <a:ext cx="1919287" cy="19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8518F4-D13C-40F3-9843-13BBC3B8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553244"/>
            <a:ext cx="10429875" cy="985838"/>
          </a:xfrm>
        </p:spPr>
        <p:txBody>
          <a:bodyPr rtlCol="0"/>
          <a:lstStyle/>
          <a:p>
            <a:pPr algn="ctr" rtl="0"/>
            <a:r>
              <a:rPr lang="pl-PL" dirty="0"/>
              <a:t>WAŻNE APLIKACJE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FABA94CC-2803-437F-B79F-A5067E280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750" y="1705768"/>
            <a:ext cx="10644187" cy="4314786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rgbClr val="FF0000"/>
                </a:solidFill>
                <a:latin typeface="+mn-lt"/>
              </a:rPr>
              <a:t>"Niebieski Kalendarz" </a:t>
            </a:r>
            <a:r>
              <a:rPr lang="pl-PL" dirty="0">
                <a:latin typeface="+mn-lt"/>
              </a:rPr>
              <a:t>to </a:t>
            </a:r>
            <a:r>
              <a:rPr lang="pl-PL" b="1" dirty="0">
                <a:latin typeface="+mn-lt"/>
              </a:rPr>
              <a:t>interaktywna aplikacja mobilna dla osób doświadczających przemocy oraz rodzin w kryzysie</a:t>
            </a:r>
            <a:r>
              <a:rPr lang="pl-PL" dirty="0">
                <a:latin typeface="+mn-lt"/>
              </a:rPr>
              <a:t>. Umożliwia zebranie materiału dowodowego w bezpiecznym miejscu. Pomaga znaleźć potrzebne informacje, wydarzenia i grupy społeczne z podobnymi problemami, otrzymać wsparcie psychologiczne lub prawne.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rgbClr val="FF0000"/>
                </a:solidFill>
                <a:latin typeface="+mn-lt"/>
              </a:rPr>
              <a:t>„Twój Parasol” </a:t>
            </a:r>
            <a:r>
              <a:rPr lang="pl-PL" dirty="0">
                <a:latin typeface="+mn-lt"/>
              </a:rPr>
              <a:t>to aplikacja mobilna dzięki której osoby narażone na sytuacje związane </a:t>
            </a:r>
            <a:r>
              <a:rPr lang="pl-PL" b="1" dirty="0">
                <a:latin typeface="+mn-lt"/>
              </a:rPr>
              <a:t>z przemocą w rodzinie</a:t>
            </a:r>
            <a:r>
              <a:rPr lang="pl-PL" dirty="0">
                <a:latin typeface="+mn-lt"/>
              </a:rPr>
              <a:t> mogą uzyskać wsparcie i informacje. Poza materiałami edukacyjnymi aplikacja umożliwia dostęp do bazy organizacji oferujących wsparcie. </a:t>
            </a:r>
          </a:p>
          <a:p>
            <a:pPr>
              <a:lnSpc>
                <a:spcPct val="150000"/>
              </a:lnSpc>
            </a:pPr>
            <a:endParaRPr lang="pl-PL" dirty="0">
              <a:latin typeface="+mn-lt"/>
            </a:endParaRPr>
          </a:p>
          <a:p>
            <a:pPr marL="228600" indent="0">
              <a:lnSpc>
                <a:spcPct val="150000"/>
              </a:lnSpc>
              <a:buNone/>
            </a:pPr>
            <a:r>
              <a:rPr lang="pl-PL" b="1" dirty="0">
                <a:latin typeface="+mn-lt"/>
              </a:rPr>
              <a:t>                                                             </a:t>
            </a:r>
            <a:r>
              <a:rPr lang="pl-PL" b="1" dirty="0">
                <a:solidFill>
                  <a:schemeClr val="accent1">
                    <a:alpha val="70000"/>
                  </a:schemeClr>
                </a:solidFill>
                <a:latin typeface="+mn-lt"/>
              </a:rPr>
              <a:t>Dziękujemy za Uwagę </a:t>
            </a:r>
            <a:r>
              <a:rPr lang="pl-PL" b="1" dirty="0">
                <a:solidFill>
                  <a:schemeClr val="accent1">
                    <a:alpha val="70000"/>
                  </a:schemeClr>
                </a:solidFill>
                <a:latin typeface="+mn-lt"/>
                <a:sym typeface="Wingdings" panose="05000000000000000000" pitchFamily="2" charset="2"/>
              </a:rPr>
              <a:t></a:t>
            </a:r>
            <a:endParaRPr lang="pl-PL" b="1" dirty="0">
              <a:solidFill>
                <a:schemeClr val="accent1">
                  <a:alpha val="70000"/>
                </a:schemeClr>
              </a:solidFill>
              <a:latin typeface="+mn-lt"/>
            </a:endParaRPr>
          </a:p>
          <a:p>
            <a:pPr rtl="0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43F4CFC-0C09-0146-79C2-E51B97A32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125074" y="4743449"/>
            <a:ext cx="1724025" cy="1724025"/>
          </a:xfrm>
          <a:prstGeom prst="rect">
            <a:avLst/>
          </a:prstGeom>
        </p:spPr>
      </p:pic>
      <p:pic>
        <p:nvPicPr>
          <p:cNvPr id="3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DDDDB247-4DAB-4F3F-BD60-153527620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55" y="488215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471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F49AA98-AED4-4FAD-999C-98B64BB9D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54" y="261874"/>
            <a:ext cx="6772275" cy="5921643"/>
          </a:xfrm>
        </p:spPr>
        <p:txBody>
          <a:bodyPr rtlCol="0">
            <a:normAutofit/>
          </a:bodyPr>
          <a:lstStyle/>
          <a:p>
            <a:pPr algn="ctr" rtl="0">
              <a:lnSpc>
                <a:spcPct val="160000"/>
              </a:lnSpc>
            </a:pPr>
            <a:r>
              <a:rPr lang="pl-PL" sz="1800" b="1" i="0" u="sng" strike="noStrike" baseline="0" dirty="0">
                <a:solidFill>
                  <a:srgbClr val="000000"/>
                </a:solidFill>
                <a:latin typeface="+mn-lt"/>
              </a:rPr>
              <a:t>NACZELNĄ ZASADĄ 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+mn-lt"/>
              </a:rPr>
              <a:t>WSZYSTKICH DZIAŁAŃ PODEJMOWANYCH PRZEZ PERSONEL PLACÓWKI JEST </a:t>
            </a:r>
            <a:r>
              <a:rPr lang="pl-PL" sz="1800" b="1" i="0" u="sng" strike="noStrike" baseline="0" dirty="0">
                <a:solidFill>
                  <a:srgbClr val="000000"/>
                </a:solidFill>
                <a:latin typeface="+mn-lt"/>
              </a:rPr>
              <a:t>DZIAŁANIE DLA DOBRA DZIECKA I W JEGO NAJLEPSZYM INTERESIE. </a:t>
            </a:r>
          </a:p>
          <a:p>
            <a:pPr algn="ctr" rtl="0">
              <a:lnSpc>
                <a:spcPct val="160000"/>
              </a:lnSpc>
            </a:pPr>
            <a:r>
              <a:rPr lang="pl-PL" sz="1800" i="0" u="none" strike="noStrike" baseline="0" dirty="0">
                <a:solidFill>
                  <a:schemeClr val="accent2"/>
                </a:solidFill>
                <a:latin typeface="+mn-lt"/>
              </a:rPr>
              <a:t>KADRA GMINNEGO ŻŁOBKA „ARKA MALUSZKA”  TRAKTUJE </a:t>
            </a:r>
            <a:r>
              <a:rPr lang="pl-PL" sz="1800" b="1" i="0" u="sng" strike="noStrike" baseline="0" dirty="0">
                <a:solidFill>
                  <a:srgbClr val="000000"/>
                </a:solidFill>
                <a:latin typeface="+mn-lt"/>
              </a:rPr>
              <a:t>DZIECKO Z SZACUNKIEM ORAZ UWZGLĘDNIA </a:t>
            </a:r>
            <a:r>
              <a:rPr lang="pl-PL" sz="1800" b="1" u="sng" dirty="0">
                <a:solidFill>
                  <a:srgbClr val="000000"/>
                </a:solidFill>
                <a:latin typeface="+mn-lt"/>
              </a:rPr>
              <a:t>JEGO</a:t>
            </a:r>
            <a:r>
              <a:rPr lang="pl-PL" sz="1800" b="1" i="0" u="sng" strike="noStrike" baseline="0" dirty="0">
                <a:solidFill>
                  <a:srgbClr val="000000"/>
                </a:solidFill>
                <a:latin typeface="+mn-lt"/>
              </a:rPr>
              <a:t> POTRZEBY. </a:t>
            </a:r>
          </a:p>
          <a:p>
            <a:pPr algn="ctr" rtl="0">
              <a:lnSpc>
                <a:spcPct val="160000"/>
              </a:lnSpc>
            </a:pPr>
            <a:r>
              <a:rPr lang="pl-PL" sz="1800" b="1" i="0" u="none" strike="noStrike" baseline="0" dirty="0">
                <a:solidFill>
                  <a:srgbClr val="FF0000"/>
                </a:solidFill>
                <a:latin typeface="+mn-lt"/>
              </a:rPr>
              <a:t>NIEDOPUSZCZALNE JEST STOSOWANIE WOBEC DZIECI PRZEMOCY W JAKIEJKOLWIEK FORMIE!!! </a:t>
            </a:r>
          </a:p>
          <a:p>
            <a:pPr algn="ctr" rtl="0">
              <a:lnSpc>
                <a:spcPct val="160000"/>
              </a:lnSpc>
            </a:pPr>
            <a:r>
              <a:rPr lang="pl-PL" sz="1800" i="0" u="none" strike="noStrike" baseline="0" dirty="0">
                <a:solidFill>
                  <a:srgbClr val="000000"/>
                </a:solidFill>
                <a:latin typeface="+mn-lt"/>
              </a:rPr>
              <a:t>PERSONEL PLACÓWKI, REALIZUJĄC TE CELE, DZIAŁA             W RAMACH OBOWIĄZUJĄCEGO PRAWA, PRZEPISÓW WEWNĘTRZNYCH </a:t>
            </a:r>
            <a:r>
              <a:rPr lang="pl-PL" sz="1800" dirty="0">
                <a:solidFill>
                  <a:srgbClr val="000000"/>
                </a:solidFill>
                <a:latin typeface="+mn-lt"/>
              </a:rPr>
              <a:t>ŻŁOBKA</a:t>
            </a:r>
            <a:r>
              <a:rPr lang="pl-PL" sz="1800" i="0" u="none" strike="noStrike" baseline="0" dirty="0">
                <a:solidFill>
                  <a:srgbClr val="000000"/>
                </a:solidFill>
                <a:latin typeface="+mn-lt"/>
              </a:rPr>
              <a:t> ORAZ SWOICH KOMPETENCJI. </a:t>
            </a:r>
            <a:endParaRPr lang="pl-PL" dirty="0">
              <a:latin typeface="+mn-lt"/>
            </a:endParaRPr>
          </a:p>
        </p:txBody>
      </p:sp>
      <p:pic>
        <p:nvPicPr>
          <p:cNvPr id="16" name="Picture 2" descr="Standardy Ochrony Dzieci">
            <a:extLst>
              <a:ext uri="{FF2B5EF4-FFF2-40B4-BE49-F238E27FC236}">
                <a16:creationId xmlns:a16="http://schemas.microsoft.com/office/drawing/2014/main" id="{4CC28181-F44D-5C33-2D1D-14038E2E1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4" r="15694"/>
          <a:stretch/>
        </p:blipFill>
        <p:spPr bwMode="auto">
          <a:xfrm>
            <a:off x="118864" y="1575303"/>
            <a:ext cx="4812546" cy="5177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1403920A-64E2-FD25-003C-C80467226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64" y="104777"/>
            <a:ext cx="2225984" cy="118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34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F8E50F-247A-4628-90BB-62A60E396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9247" y="616821"/>
            <a:ext cx="8207529" cy="863254"/>
          </a:xfrm>
        </p:spPr>
        <p:txBody>
          <a:bodyPr rtlCol="0">
            <a:normAutofit/>
          </a:bodyPr>
          <a:lstStyle/>
          <a:p>
            <a:pPr algn="ctr" rtl="0"/>
            <a:r>
              <a:rPr lang="pl-PL" dirty="0">
                <a:latin typeface="+mn-lt"/>
              </a:rPr>
              <a:t>Co obejmują Standardy?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D2A8BE8-DC21-47DE-B6F3-7DC95B43C5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43100" y="2448342"/>
            <a:ext cx="5322888" cy="2451100"/>
          </a:xfrm>
        </p:spPr>
        <p:txBody>
          <a:bodyPr rtlCol="0">
            <a:normAutofit fontScale="55000" lnSpcReduction="20000"/>
          </a:bodyPr>
          <a:lstStyle/>
          <a:p>
            <a:pPr rtl="0"/>
            <a:r>
              <a:rPr lang="pl-PL" sz="2800" dirty="0"/>
              <a:t>       </a:t>
            </a:r>
            <a:r>
              <a:rPr lang="pl-PL" sz="4000" dirty="0">
                <a:latin typeface="+mn-lt"/>
              </a:rPr>
              <a:t>STANDARD I. POLITYKA</a:t>
            </a:r>
          </a:p>
          <a:p>
            <a:pPr rtl="0"/>
            <a:endParaRPr lang="pl-PL" sz="4000" dirty="0"/>
          </a:p>
          <a:p>
            <a:pPr rtl="0"/>
            <a:r>
              <a:rPr lang="pl-PL" sz="4000" dirty="0"/>
              <a:t> </a:t>
            </a:r>
          </a:p>
          <a:p>
            <a:pPr rtl="0"/>
            <a:endParaRPr lang="pl-PL" sz="4000" dirty="0"/>
          </a:p>
          <a:p>
            <a:pPr rtl="0"/>
            <a:r>
              <a:rPr lang="pl-PL" sz="4000" dirty="0"/>
              <a:t>      </a:t>
            </a:r>
            <a:r>
              <a:rPr lang="pl-PL" sz="4000" dirty="0">
                <a:latin typeface="+mn-lt"/>
              </a:rPr>
              <a:t>STANDARD II. PERSONEL </a:t>
            </a:r>
          </a:p>
          <a:p>
            <a:pPr rtl="0"/>
            <a:r>
              <a:rPr lang="pl-PL" sz="2800" dirty="0"/>
              <a:t> </a:t>
            </a:r>
            <a:endParaRPr lang="pl-PL" dirty="0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FB4805A5-BBE8-3AB5-3F7B-9F8DC7670A9B}"/>
              </a:ext>
            </a:extLst>
          </p:cNvPr>
          <p:cNvSpPr/>
          <p:nvPr/>
        </p:nvSpPr>
        <p:spPr>
          <a:xfrm>
            <a:off x="1093867" y="2400408"/>
            <a:ext cx="661860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Grafika 11" descr="Wstążka">
            <a:extLst>
              <a:ext uri="{FF2B5EF4-FFF2-40B4-BE49-F238E27FC236}">
                <a16:creationId xmlns:a16="http://schemas.microsoft.com/office/drawing/2014/main" id="{29916F19-39DF-BBE3-3233-904356D83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7823" y="2476809"/>
            <a:ext cx="513947" cy="513947"/>
          </a:xfrm>
          <a:prstGeom prst="rect">
            <a:avLst/>
          </a:prstGeom>
        </p:spPr>
      </p:pic>
      <p:sp>
        <p:nvSpPr>
          <p:cNvPr id="17" name="Owal 16">
            <a:extLst>
              <a:ext uri="{FF2B5EF4-FFF2-40B4-BE49-F238E27FC236}">
                <a16:creationId xmlns:a16="http://schemas.microsoft.com/office/drawing/2014/main" id="{DD111364-342D-DD0A-E81E-4B343B412FD2}"/>
              </a:ext>
            </a:extLst>
          </p:cNvPr>
          <p:cNvSpPr/>
          <p:nvPr/>
        </p:nvSpPr>
        <p:spPr>
          <a:xfrm>
            <a:off x="1093867" y="3899143"/>
            <a:ext cx="661860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Grafika 9" descr="Głośność">
            <a:extLst>
              <a:ext uri="{FF2B5EF4-FFF2-40B4-BE49-F238E27FC236}">
                <a16:creationId xmlns:a16="http://schemas.microsoft.com/office/drawing/2014/main" id="{6DFA607C-9A01-A801-F624-DE0F201323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8989" y="3986127"/>
            <a:ext cx="492781" cy="492781"/>
          </a:xfrm>
          <a:prstGeom prst="rect">
            <a:avLst/>
          </a:prstGeom>
        </p:spPr>
      </p:pic>
      <p:pic>
        <p:nvPicPr>
          <p:cNvPr id="4" name="Picture 2" descr="Can Toxic Stress from Childhood Lead to Adult Obesity?">
            <a:extLst>
              <a:ext uri="{FF2B5EF4-FFF2-40B4-BE49-F238E27FC236}">
                <a16:creationId xmlns:a16="http://schemas.microsoft.com/office/drawing/2014/main" id="{63BB8D7A-00EA-1961-C806-6E35CD68E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8585" y="2020267"/>
            <a:ext cx="5692148" cy="3799508"/>
          </a:xfrm>
          <a:prstGeom prst="snip2DiagRect">
            <a:avLst>
              <a:gd name="adj1" fmla="val 4693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C2F124E4-1348-A7AE-A8FE-10576ABC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19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40901C3-B26F-D797-60BF-21ADD1BE3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89012"/>
            <a:ext cx="10577862" cy="4879975"/>
          </a:xfrm>
        </p:spPr>
        <p:txBody>
          <a:bodyPr/>
          <a:lstStyle/>
          <a:p>
            <a:pPr rtl="0"/>
            <a:r>
              <a:rPr lang="pl-PL" sz="2800" dirty="0"/>
              <a:t>     </a:t>
            </a:r>
          </a:p>
          <a:p>
            <a:pPr rtl="0"/>
            <a:endParaRPr lang="pl-PL" sz="2800" dirty="0"/>
          </a:p>
          <a:p>
            <a:pPr rtl="0"/>
            <a:r>
              <a:rPr lang="pl-PL" sz="2800" dirty="0"/>
              <a:t>             STANDARD III. PROCEDURY </a:t>
            </a:r>
          </a:p>
          <a:p>
            <a:pPr rtl="0"/>
            <a:endParaRPr lang="pl-PL" dirty="0"/>
          </a:p>
          <a:p>
            <a:pPr rtl="0"/>
            <a:endParaRPr lang="pl-PL" sz="2800" dirty="0"/>
          </a:p>
          <a:p>
            <a:pPr rtl="0"/>
            <a:r>
              <a:rPr lang="pl-PL" sz="2800" dirty="0"/>
              <a:t>                                                                            STANDARD IV. MONITORING </a:t>
            </a:r>
          </a:p>
          <a:p>
            <a:endParaRPr lang="pl-PL" dirty="0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493EB171-E1F7-ADAD-DE3C-F34F4292C805}"/>
              </a:ext>
            </a:extLst>
          </p:cNvPr>
          <p:cNvSpPr/>
          <p:nvPr/>
        </p:nvSpPr>
        <p:spPr>
          <a:xfrm>
            <a:off x="1097343" y="2125354"/>
            <a:ext cx="661860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Grafika 5" descr="Żarówka i ołówek">
            <a:extLst>
              <a:ext uri="{FF2B5EF4-FFF2-40B4-BE49-F238E27FC236}">
                <a16:creationId xmlns:a16="http://schemas.microsoft.com/office/drawing/2014/main" id="{D98BEEE1-2791-6C8C-865B-B89C044AB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0996" y="2231452"/>
            <a:ext cx="454554" cy="454554"/>
          </a:xfrm>
          <a:prstGeom prst="rect">
            <a:avLst/>
          </a:prstGeom>
        </p:spPr>
      </p:pic>
      <p:sp>
        <p:nvSpPr>
          <p:cNvPr id="17" name="Owal 16">
            <a:extLst>
              <a:ext uri="{FF2B5EF4-FFF2-40B4-BE49-F238E27FC236}">
                <a16:creationId xmlns:a16="http://schemas.microsoft.com/office/drawing/2014/main" id="{DCEB428F-6F43-6B97-AB50-530F78ABAF6C}"/>
              </a:ext>
            </a:extLst>
          </p:cNvPr>
          <p:cNvSpPr/>
          <p:nvPr/>
        </p:nvSpPr>
        <p:spPr>
          <a:xfrm>
            <a:off x="6233874" y="3921796"/>
            <a:ext cx="661860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9" name="Grafika 18" descr="Szkło powiększające">
            <a:extLst>
              <a:ext uri="{FF2B5EF4-FFF2-40B4-BE49-F238E27FC236}">
                <a16:creationId xmlns:a16="http://schemas.microsoft.com/office/drawing/2014/main" id="{FC35F79D-815F-2B85-4D5A-470F62C4F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6204" y="4020829"/>
            <a:ext cx="457200" cy="457200"/>
          </a:xfrm>
          <a:prstGeom prst="rect">
            <a:avLst/>
          </a:prstGeom>
        </p:spPr>
      </p:pic>
      <p:pic>
        <p:nvPicPr>
          <p:cNvPr id="2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64115F0E-18C3-4ED9-FA51-8B37DAC4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9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A43182-22EB-43CF-838B-D35955098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8625"/>
            <a:ext cx="10515600" cy="1325563"/>
          </a:xfrm>
        </p:spPr>
        <p:txBody>
          <a:bodyPr rtlCol="0">
            <a:normAutofit/>
          </a:bodyPr>
          <a:lstStyle/>
          <a:p>
            <a:pPr algn="r" rtl="0"/>
            <a:r>
              <a:rPr lang="pl-PL" sz="4000" dirty="0"/>
              <a:t>Standard I. Polityka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777B91-FAD5-A2A9-D90B-61EA02995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02875"/>
            <a:ext cx="10515600" cy="4926500"/>
          </a:xfrm>
        </p:spPr>
        <p:txBody>
          <a:bodyPr>
            <a:noAutofit/>
          </a:bodyPr>
          <a:lstStyle/>
          <a:p>
            <a:pPr marL="228600" indent="0" algn="ctr">
              <a:buNone/>
            </a:pPr>
            <a:endParaRPr lang="pl-PL" sz="2000" b="0" i="0" u="none" strike="noStrike" baseline="0" dirty="0">
              <a:solidFill>
                <a:schemeClr val="tx1"/>
              </a:solidFill>
              <a:latin typeface="+mn-lt"/>
            </a:endParaRPr>
          </a:p>
          <a:p>
            <a:pPr marL="228600" indent="0" algn="ctr">
              <a:buNone/>
            </a:pPr>
            <a:r>
              <a:rPr lang="pl-PL" sz="2000" b="1" dirty="0">
                <a:solidFill>
                  <a:srgbClr val="FF0000"/>
                </a:solidFill>
                <a:latin typeface="+mn-lt"/>
              </a:rPr>
              <a:t>POLITYKA DOTYCZY CAŁEGO PERSONELU</a:t>
            </a:r>
          </a:p>
          <a:p>
            <a:pPr marL="228600" indent="0" algn="ctr">
              <a:buNone/>
            </a:pPr>
            <a:r>
              <a:rPr lang="pl-PL" sz="2000" b="1" i="0" u="none" strike="noStrike" baseline="0" dirty="0">
                <a:solidFill>
                  <a:schemeClr val="tx1"/>
                </a:solidFill>
                <a:latin typeface="+mn-lt"/>
              </a:rPr>
              <a:t>1. </a:t>
            </a:r>
            <a:r>
              <a:rPr lang="pl-PL" sz="2000" b="1" dirty="0">
                <a:solidFill>
                  <a:schemeClr val="tx1"/>
                </a:solidFill>
                <a:latin typeface="+mn-lt"/>
              </a:rPr>
              <a:t>Z</a:t>
            </a:r>
            <a:r>
              <a:rPr lang="pl-PL" sz="2000" b="1" i="0" u="none" strike="noStrike" baseline="0" dirty="0">
                <a:solidFill>
                  <a:schemeClr val="tx1"/>
                </a:solidFill>
                <a:latin typeface="+mn-lt"/>
              </a:rPr>
              <a:t>a wdrażanie i nadzorowanie Polityki odpowiada </a:t>
            </a:r>
            <a:r>
              <a:rPr lang="pl-PL" sz="2000" b="1" dirty="0">
                <a:solidFill>
                  <a:schemeClr val="tx1"/>
                </a:solidFill>
                <a:latin typeface="+mn-lt"/>
              </a:rPr>
              <a:t>Dyrektor</a:t>
            </a:r>
            <a:r>
              <a:rPr lang="pl-PL" sz="2000" b="1" i="0" u="none" strike="noStrike" baseline="0" dirty="0">
                <a:solidFill>
                  <a:schemeClr val="tx1"/>
                </a:solidFill>
                <a:latin typeface="+mn-lt"/>
              </a:rPr>
              <a:t> placówki</a:t>
            </a:r>
            <a:r>
              <a:rPr lang="pl-PL" sz="2000" b="0" i="0" u="none" strike="noStrike" baseline="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228600" indent="0" algn="ctr">
              <a:buNone/>
            </a:pPr>
            <a:r>
              <a:rPr lang="pl-PL" sz="2000" b="1" i="0" u="none" strike="noStrike" baseline="0" dirty="0">
                <a:solidFill>
                  <a:schemeClr val="tx1"/>
                </a:solidFill>
                <a:latin typeface="+mn-lt"/>
              </a:rPr>
              <a:t>2. Dyrektor Żłobka wyznaczył Koordynatora z Zespołem jako osoby odpowiedzialne za realizację i monitoring Polityki. </a:t>
            </a:r>
          </a:p>
          <a:p>
            <a:pPr marL="228600" indent="0" algn="ctr">
              <a:buNone/>
            </a:pPr>
            <a:endParaRPr lang="pl-PL" sz="2000" b="0" i="0" u="none" strike="noStrike" baseline="0" dirty="0">
              <a:solidFill>
                <a:schemeClr val="tx1"/>
              </a:solidFill>
              <a:latin typeface="+mn-lt"/>
            </a:endParaRPr>
          </a:p>
          <a:p>
            <a:r>
              <a:rPr lang="pl-PL" sz="2000" u="sng" dirty="0">
                <a:solidFill>
                  <a:schemeClr val="tx1"/>
                </a:solidFill>
                <a:latin typeface="+mn-lt"/>
              </a:rPr>
              <a:t>W skład Zespołu wchodzą:</a:t>
            </a:r>
          </a:p>
          <a:p>
            <a:pPr marL="228600" indent="0" algn="ctr">
              <a:buNone/>
            </a:pPr>
            <a:r>
              <a:rPr lang="pl-PL" sz="2000" b="1" i="1" strike="noStrike" baseline="0" dirty="0">
                <a:solidFill>
                  <a:schemeClr val="tx1"/>
                </a:solidFill>
                <a:latin typeface="+mn-lt"/>
              </a:rPr>
              <a:t>Koordynator</a:t>
            </a:r>
            <a:r>
              <a:rPr lang="pl-PL" sz="2000" b="0" i="0" strike="noStrike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sz="2000" dirty="0">
                <a:solidFill>
                  <a:schemeClr val="tx1"/>
                </a:solidFill>
                <a:latin typeface="+mn-lt"/>
              </a:rPr>
              <a:t>- Karolina </a:t>
            </a:r>
            <a:r>
              <a:rPr lang="pl-PL" sz="2000" dirty="0" err="1">
                <a:solidFill>
                  <a:schemeClr val="tx1"/>
                </a:solidFill>
                <a:latin typeface="+mn-lt"/>
              </a:rPr>
              <a:t>Struska</a:t>
            </a:r>
            <a:endParaRPr lang="pl-PL" sz="2000" dirty="0">
              <a:solidFill>
                <a:schemeClr val="tx1"/>
              </a:solidFill>
              <a:latin typeface="+mn-lt"/>
            </a:endParaRPr>
          </a:p>
          <a:p>
            <a:pPr marL="228600" indent="0" algn="ctr">
              <a:buNone/>
            </a:pPr>
            <a:r>
              <a:rPr lang="pl-PL" sz="2000" b="1" i="1" dirty="0">
                <a:solidFill>
                  <a:schemeClr val="tx1"/>
                </a:solidFill>
                <a:latin typeface="+mn-lt"/>
              </a:rPr>
              <a:t>Grupa robocza</a:t>
            </a:r>
            <a:r>
              <a:rPr lang="pl-PL" sz="2000" b="1" i="1" strike="noStrike" baseline="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sz="2000" b="0" i="0" u="none" strike="noStrike" baseline="0" dirty="0">
                <a:solidFill>
                  <a:schemeClr val="tx1"/>
                </a:solidFill>
                <a:latin typeface="+mn-lt"/>
              </a:rPr>
              <a:t>Zuzanna Walkiewicz, Sylwia Urbańska</a:t>
            </a:r>
          </a:p>
          <a:p>
            <a:pPr algn="ctr"/>
            <a:endParaRPr lang="pl-PL" sz="1200" b="0" i="0" u="none" strike="noStrike" baseline="0" dirty="0">
              <a:solidFill>
                <a:srgbClr val="203850"/>
              </a:solidFill>
              <a:latin typeface="Muli-Regular"/>
            </a:endParaRPr>
          </a:p>
          <a:p>
            <a:pPr algn="ctr"/>
            <a:endParaRPr lang="pl-PL" sz="1200" dirty="0"/>
          </a:p>
        </p:txBody>
      </p:sp>
      <p:pic>
        <p:nvPicPr>
          <p:cNvPr id="3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9547893D-E9A6-98AC-0BDD-268404DD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D8CDDA-3F8D-FB3D-0850-64C4ED88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647700"/>
            <a:ext cx="11029950" cy="5529263"/>
          </a:xfrm>
        </p:spPr>
        <p:txBody>
          <a:bodyPr>
            <a:normAutofit fontScale="25000" lnSpcReduction="20000"/>
          </a:bodyPr>
          <a:lstStyle/>
          <a:p>
            <a:pPr marL="228600" indent="0" algn="ctr">
              <a:lnSpc>
                <a:spcPct val="170000"/>
              </a:lnSpc>
              <a:buNone/>
            </a:pPr>
            <a:r>
              <a:rPr lang="pl-PL" sz="7200" b="1" i="0" strike="noStrike" baseline="0" dirty="0">
                <a:solidFill>
                  <a:schemeClr val="tx1"/>
                </a:solidFill>
                <a:latin typeface="+mn-lt"/>
              </a:rPr>
              <a:t>3. Polityka ochrony dzieci w Gminnym Żłobku „Arka Maluszka” jasno i kompleksowo określa:</a:t>
            </a:r>
          </a:p>
          <a:p>
            <a:pPr marL="228600" indent="0" algn="ctr">
              <a:lnSpc>
                <a:spcPct val="170000"/>
              </a:lnSpc>
              <a:buNone/>
            </a:pPr>
            <a:r>
              <a:rPr lang="pl-PL" sz="7200" b="1" i="0" strike="noStrike" baseline="0" dirty="0">
                <a:solidFill>
                  <a:schemeClr val="tx1"/>
                </a:solidFill>
                <a:latin typeface="+mn-lt"/>
              </a:rPr>
              <a:t>  </a:t>
            </a:r>
            <a:r>
              <a:rPr lang="pl-PL" sz="7200" b="1" i="0" strike="noStrike" baseline="0" dirty="0">
                <a:solidFill>
                  <a:schemeClr val="accent2"/>
                </a:solidFill>
                <a:latin typeface="+mn-lt"/>
              </a:rPr>
              <a:t>- </a:t>
            </a:r>
            <a:r>
              <a:rPr lang="pl-PL" sz="7200" b="0" i="0" u="none" strike="noStrike" baseline="0" dirty="0">
                <a:solidFill>
                  <a:schemeClr val="accent2"/>
                </a:solidFill>
                <a:latin typeface="+mn-lt"/>
              </a:rPr>
              <a:t>Zasady bezpiecznej rekrutacji personelu 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(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weryfikacja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 osoby zatrudnianej w Rejestrze Sprawców 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P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rzestępstw na Tle </a:t>
            </a:r>
            <a:r>
              <a:rPr lang="pl-PL" sz="7200" dirty="0">
                <a:solidFill>
                  <a:schemeClr val="tx1"/>
                </a:solidFill>
                <a:latin typeface="+mn-lt"/>
              </a:rPr>
              <a:t>S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eksualnym oraz w Krajowym Rejestrze Karnym);</a:t>
            </a:r>
          </a:p>
          <a:p>
            <a:pPr algn="ctr">
              <a:lnSpc>
                <a:spcPct val="170000"/>
              </a:lnSpc>
              <a:buFontTx/>
              <a:buChar char="-"/>
            </a:pPr>
            <a:r>
              <a:rPr lang="pl-PL" sz="7200" b="1" dirty="0">
                <a:solidFill>
                  <a:schemeClr val="accent2"/>
                </a:solidFill>
                <a:latin typeface="+mn-lt"/>
              </a:rPr>
              <a:t>- </a:t>
            </a:r>
            <a:r>
              <a:rPr lang="pl-PL" sz="7200" dirty="0">
                <a:solidFill>
                  <a:schemeClr val="accent2"/>
                </a:solidFill>
                <a:latin typeface="+mn-lt"/>
              </a:rPr>
              <a:t>S</a:t>
            </a:r>
            <a:r>
              <a:rPr lang="pl-PL" sz="7200" b="0" i="0" u="none" strike="noStrike" baseline="0" dirty="0">
                <a:solidFill>
                  <a:schemeClr val="accent2"/>
                </a:solidFill>
                <a:latin typeface="+mn-lt"/>
              </a:rPr>
              <a:t>posób reagowania w instytucji na przypadki podejrzenia, że dziecko doświadcza krzywdzenia oraz zasady prowadzenia rejestru interwencji 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(procedura interwencji krok po kroku w przypadku dziecka krzywdzonego);</a:t>
            </a:r>
          </a:p>
          <a:p>
            <a:pPr algn="ctr">
              <a:lnSpc>
                <a:spcPct val="170000"/>
              </a:lnSpc>
              <a:buFontTx/>
              <a:buChar char="-"/>
            </a:pPr>
            <a:r>
              <a:rPr lang="pl-PL" sz="7200" b="1" i="0" u="none" strike="noStrike" baseline="0" dirty="0">
                <a:solidFill>
                  <a:schemeClr val="accent2"/>
                </a:solidFill>
                <a:latin typeface="+mn-lt"/>
              </a:rPr>
              <a:t>- </a:t>
            </a:r>
            <a:r>
              <a:rPr lang="pl-PL" sz="7200" b="0" i="0" u="none" strike="noStrike" baseline="0" dirty="0">
                <a:solidFill>
                  <a:schemeClr val="accent2"/>
                </a:solidFill>
                <a:latin typeface="+mn-lt"/>
              </a:rPr>
              <a:t>Zasady bezpiecznych relacji personel-dziecko i dziecko–dziecko 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(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pl-PL" sz="72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ontakt z dzieckiem opieramy na poszanowaniu godności dziecka, jego podmiotowości i praw, ze szczególnym uwzględnieniem praw do ochrony przed krzywdzeniem);</a:t>
            </a:r>
          </a:p>
          <a:p>
            <a:pPr algn="ctr">
              <a:lnSpc>
                <a:spcPct val="170000"/>
              </a:lnSpc>
              <a:buFontTx/>
              <a:buChar char="-"/>
            </a:pPr>
            <a:r>
              <a:rPr lang="pl-PL" sz="7200" b="1" i="0" u="none" strike="noStrike" baseline="0" dirty="0">
                <a:solidFill>
                  <a:schemeClr val="accent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7200" b="0" i="0" u="none" strike="noStrike" baseline="0" dirty="0">
                <a:solidFill>
                  <a:schemeClr val="accent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7200" b="0" i="0" u="none" strike="noStrike" baseline="0" dirty="0">
                <a:solidFill>
                  <a:schemeClr val="accent2"/>
                </a:solidFill>
                <a:latin typeface="+mn-lt"/>
              </a:rPr>
              <a:t>asady ochrony wizerunku i danych osobowych dzieci </a:t>
            </a:r>
            <a:r>
              <a:rPr lang="pl-PL" sz="7200" b="0" i="0" u="none" strike="noStrike" baseline="0" dirty="0">
                <a:solidFill>
                  <a:schemeClr val="tx1"/>
                </a:solidFill>
                <a:latin typeface="+mn-lt"/>
              </a:rPr>
              <a:t>(p</a:t>
            </a:r>
            <a:r>
              <a:rPr lang="pl-PL" sz="72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ersonel placówki nie udostępnia przedstawicielom mediów  wizerunku dziecka na terenie placówki bez pisemnej zgody rodzica lub opiekuna prawnego dziecka);</a:t>
            </a:r>
            <a:endParaRPr lang="pl-PL" sz="7200" b="0" i="0" u="none" strike="noStrike" baseline="0" dirty="0">
              <a:solidFill>
                <a:schemeClr val="tx1"/>
              </a:solidFill>
              <a:latin typeface="+mn-l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513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A3F9609A-7540-15CC-FE99-F242E93C64AF}"/>
              </a:ext>
            </a:extLst>
          </p:cNvPr>
          <p:cNvSpPr txBox="1"/>
          <p:nvPr/>
        </p:nvSpPr>
        <p:spPr>
          <a:xfrm>
            <a:off x="585787" y="600334"/>
            <a:ext cx="11020425" cy="503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l-PL" sz="18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pl-PL" sz="18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pl-PL" dirty="0"/>
          </a:p>
          <a:p>
            <a:pPr algn="ctr">
              <a:lnSpc>
                <a:spcPct val="150000"/>
              </a:lnSpc>
            </a:pPr>
            <a:r>
              <a:rPr lang="pl-PL" sz="1800" dirty="0">
                <a:solidFill>
                  <a:schemeClr val="tx1"/>
                </a:solidFill>
              </a:rPr>
              <a:t>4</a:t>
            </a:r>
            <a:r>
              <a:rPr lang="pl-PL" sz="1800" b="0" i="0" u="none" strike="noStrike" baseline="0" dirty="0">
                <a:solidFill>
                  <a:schemeClr val="tx1"/>
                </a:solidFill>
              </a:rPr>
              <a:t>. Polityka jest publikowana i szeroko promowana wśród całego personelu, rodziców i dzieci, a poszczególne grupy są z nią aktywnie zapoznawane poprzez działania edukacyjne i informacyjne </a:t>
            </a:r>
          </a:p>
          <a:p>
            <a:pPr algn="ctr">
              <a:lnSpc>
                <a:spcPct val="150000"/>
              </a:lnSpc>
            </a:pPr>
            <a:r>
              <a:rPr lang="pl-PL" sz="1800" b="0" i="0" u="none" strike="noStrike" baseline="0" dirty="0">
                <a:solidFill>
                  <a:schemeClr val="tx1"/>
                </a:solidFill>
              </a:rPr>
              <a:t>(strona internetowa placówki, Aplikacja </a:t>
            </a:r>
            <a:r>
              <a:rPr lang="pl-PL" sz="1800" b="0" i="0" u="none" strike="noStrike" baseline="0" dirty="0" err="1">
                <a:solidFill>
                  <a:schemeClr val="tx1"/>
                </a:solidFill>
              </a:rPr>
              <a:t>LiveKid</a:t>
            </a:r>
            <a:r>
              <a:rPr lang="pl-PL" sz="1800" b="0" i="0" u="none" strike="noStrike" baseline="0" dirty="0">
                <a:solidFill>
                  <a:schemeClr val="tx1"/>
                </a:solidFill>
              </a:rPr>
              <a:t>, tablica ogłoszeń na terenie Żłobka, zebrania i konsultacje indywidualne).</a:t>
            </a:r>
            <a:endParaRPr lang="pl-PL" dirty="0">
              <a:solidFill>
                <a:schemeClr val="accent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l-PL" dirty="0">
                <a:solidFill>
                  <a:schemeClr val="accent1"/>
                </a:solidFill>
              </a:rPr>
              <a:t>                       </a:t>
            </a:r>
          </a:p>
          <a:p>
            <a:pPr algn="ctr">
              <a:lnSpc>
                <a:spcPct val="150000"/>
              </a:lnSpc>
            </a:pPr>
            <a:endParaRPr lang="pl-PL" dirty="0">
              <a:solidFill>
                <a:schemeClr val="accent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l-PL" dirty="0">
                <a:solidFill>
                  <a:schemeClr val="accent1"/>
                </a:solidFill>
              </a:rPr>
              <a:t>                                              </a:t>
            </a:r>
          </a:p>
          <a:p>
            <a:pPr algn="ctr">
              <a:lnSpc>
                <a:spcPct val="150000"/>
              </a:lnSpc>
            </a:pPr>
            <a:r>
              <a:rPr lang="pl-PL" dirty="0">
                <a:solidFill>
                  <a:schemeClr val="accent1"/>
                </a:solidFill>
              </a:rPr>
              <a:t>                                                 *</a:t>
            </a:r>
            <a:r>
              <a:rPr lang="pl-PL" sz="1800" dirty="0">
                <a:solidFill>
                  <a:schemeClr val="accent1"/>
                </a:solidFill>
              </a:rPr>
              <a:t>Dzieci w jasny sposób zostały zapoznane ze Standardami poprzez                                            wykonaną przez opiekunów książeczkę- Bajkę pt</a:t>
            </a:r>
            <a:r>
              <a:rPr lang="pl-PL" sz="1800" i="1" dirty="0">
                <a:solidFill>
                  <a:schemeClr val="accent1"/>
                </a:solidFill>
              </a:rPr>
              <a:t>. „Droga do domu- o kotku, który zgubił się w lesie”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8DD7123-7087-02B9-C040-137D5BE40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4173" y="3340730"/>
            <a:ext cx="1880386" cy="1810692"/>
          </a:xfrm>
          <a:prstGeom prst="rect">
            <a:avLst/>
          </a:prstGeom>
        </p:spPr>
      </p:pic>
      <p:pic>
        <p:nvPicPr>
          <p:cNvPr id="2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ABA45B1F-D3BE-92E1-BC42-D252B50F6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07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5D5648-EC4F-4D61-9453-4E038C03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2069"/>
            <a:ext cx="10515600" cy="1325563"/>
          </a:xfrm>
        </p:spPr>
        <p:txBody>
          <a:bodyPr rtlCol="0">
            <a:normAutofit/>
          </a:bodyPr>
          <a:lstStyle/>
          <a:p>
            <a:pPr algn="r" rtl="0"/>
            <a:r>
              <a:rPr lang="pl-PL" sz="4000" dirty="0"/>
              <a:t>Standard II. Personel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DCA04DD3-4EC6-30D9-01A7-911C020E0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330931"/>
            <a:ext cx="10848975" cy="4946043"/>
          </a:xfrm>
        </p:spPr>
        <p:txBody>
          <a:bodyPr>
            <a:normAutofit fontScale="92500" lnSpcReduction="20000"/>
          </a:bodyPr>
          <a:lstStyle/>
          <a:p>
            <a:pPr marL="228600" indent="0" algn="l">
              <a:buNone/>
            </a:pPr>
            <a:endParaRPr lang="pl-PL" sz="1700" b="1" i="0" u="none" strike="noStrike" baseline="0" dirty="0">
              <a:solidFill>
                <a:schemeClr val="tx1">
                  <a:alpha val="70000"/>
                </a:schemeClr>
              </a:solidFill>
              <a:latin typeface="+mn-lt"/>
            </a:endParaRPr>
          </a:p>
          <a:p>
            <a:pPr marL="228600" indent="0" algn="l">
              <a:buNone/>
            </a:pPr>
            <a:endParaRPr lang="pl-PL" sz="1700" b="1" i="0" u="none" strike="noStrike" baseline="0" dirty="0">
              <a:solidFill>
                <a:schemeClr val="tx1">
                  <a:alpha val="70000"/>
                </a:schemeClr>
              </a:solidFill>
              <a:latin typeface="+mn-lt"/>
            </a:endParaRPr>
          </a:p>
          <a:p>
            <a:pPr marL="228600" indent="0">
              <a:buNone/>
            </a:pPr>
            <a:r>
              <a:rPr lang="pl-PL" sz="1700" b="1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                                                                              Standardy podstawowe: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a. W ramach rekrutacji członków personelu pracującego i mającego kontakt z dziećmi w „Arce Maluszka” oceniane jest przygotowania kandydatów do pracy z dziećmi oraz w miarę możliwości sprawdzane są ich referencje.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b. Dyrektor uzyskał o każdym członku personelu dane z Rejestru Sprawców Przestępstw na Tle Seksualnym oraz informacje z Krajowego Rejestru Karnego i rejestrów karalności państw trzecich w zakresie określonych przestępstw lub w przypadkach prawem wskazanych oświadczenia o niekaralności.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c. Określone są zasady bezpiecznych relacji całego personelu Żłobka z dziećmi, wskazujące, jakie zachowania w organizacji są niedozwolone, a jakie pożądane w kontakcie z dzieckiem.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d. Gminny Żłobek „Arka Maluszka” zapewnia swoim pracownikom edukację na temat ochrony dzieci przed krzywdzeniem i pomocy dzieciom w sytuacjach zagrożenia, w zakresie: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• rozpoznawania symptomów krzywdzenia dzieci;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• procedur interwencji w przypadku podejrzeń krzywdzenia;</a:t>
            </a:r>
          </a:p>
          <a:p>
            <a:pPr marL="228600" indent="0" algn="l">
              <a:buNone/>
            </a:pPr>
            <a:r>
              <a:rPr lang="pl-PL" sz="1700" b="0" i="0" u="none" strike="noStrike" baseline="0" dirty="0">
                <a:solidFill>
                  <a:schemeClr val="tx1">
                    <a:alpha val="70000"/>
                  </a:schemeClr>
                </a:solidFill>
                <a:latin typeface="+mn-lt"/>
              </a:rPr>
              <a:t>• odpowiedzialności prawnej pracowników placówki zobowiązanych do podejmowania  interwencji.</a:t>
            </a:r>
            <a:endParaRPr lang="pl-PL" sz="1700" dirty="0">
              <a:solidFill>
                <a:schemeClr val="tx1">
                  <a:alpha val="70000"/>
                </a:schemeClr>
              </a:solidFill>
              <a:latin typeface="+mn-lt"/>
            </a:endParaRPr>
          </a:p>
        </p:txBody>
      </p:sp>
      <p:pic>
        <p:nvPicPr>
          <p:cNvPr id="3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4442FE9D-9D9B-3056-7EB2-D200F010F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0" y="550879"/>
            <a:ext cx="2552595" cy="13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191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A4F230-D12D-AA66-A2B2-1745141A5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30832"/>
            <a:ext cx="10648950" cy="4022118"/>
          </a:xfrm>
        </p:spPr>
        <p:txBody>
          <a:bodyPr>
            <a:noAutofit/>
          </a:bodyPr>
          <a:lstStyle/>
          <a:p>
            <a:pPr marL="228600" indent="0" algn="l">
              <a:lnSpc>
                <a:spcPct val="150000"/>
              </a:lnSpc>
              <a:buNone/>
            </a:pPr>
            <a:endParaRPr lang="pl-PL" sz="1600" b="1" i="0" strike="noStrike" baseline="0" dirty="0">
              <a:solidFill>
                <a:srgbClr val="203850"/>
              </a:solidFill>
              <a:latin typeface="+mn-lt"/>
            </a:endParaRPr>
          </a:p>
          <a:p>
            <a:pPr marL="228600" indent="0" algn="l">
              <a:lnSpc>
                <a:spcPct val="150000"/>
              </a:lnSpc>
              <a:buNone/>
            </a:pPr>
            <a:r>
              <a:rPr lang="pl-PL" sz="1600" b="1" dirty="0">
                <a:solidFill>
                  <a:srgbClr val="203850"/>
                </a:solidFill>
                <a:latin typeface="+mn-lt"/>
              </a:rPr>
              <a:t>                                                                       </a:t>
            </a:r>
            <a:r>
              <a:rPr lang="pl-PL" sz="1600" b="1" i="0" strike="noStrike" baseline="0" dirty="0">
                <a:solidFill>
                  <a:srgbClr val="203850"/>
                </a:solidFill>
                <a:latin typeface="+mn-lt"/>
              </a:rPr>
              <a:t>Standardy uzupełniające:</a:t>
            </a:r>
          </a:p>
          <a:p>
            <a:pPr marL="228600" indent="0" algn="l">
              <a:lnSpc>
                <a:spcPct val="150000"/>
              </a:lnSpc>
              <a:buNone/>
            </a:pPr>
            <a:r>
              <a:rPr lang="pl-PL" sz="1600" b="0" i="0" u="none" strike="noStrike" baseline="0" dirty="0">
                <a:solidFill>
                  <a:srgbClr val="203850"/>
                </a:solidFill>
                <a:latin typeface="+mn-lt"/>
              </a:rPr>
              <a:t>1. Cały personel pracujący z dziećmi i ich rodzicami/opiekunami jest przygotowany, by edukować:</a:t>
            </a:r>
          </a:p>
          <a:p>
            <a:pPr marL="228600" indent="0" algn="l">
              <a:lnSpc>
                <a:spcPct val="150000"/>
              </a:lnSpc>
              <a:buNone/>
            </a:pPr>
            <a:r>
              <a:rPr lang="pl-PL" sz="1600" b="0" i="0" u="none" strike="noStrike" baseline="0" dirty="0">
                <a:solidFill>
                  <a:srgbClr val="203850"/>
                </a:solidFill>
                <a:latin typeface="+mn-lt"/>
              </a:rPr>
              <a:t>- dzieci na temat ochrony przed przemocą i wykorzystywaniem,</a:t>
            </a:r>
          </a:p>
          <a:p>
            <a:pPr marL="228600" indent="0" algn="l">
              <a:lnSpc>
                <a:spcPct val="150000"/>
              </a:lnSpc>
              <a:buNone/>
            </a:pPr>
            <a:r>
              <a:rPr lang="pl-PL" sz="1600" b="0" i="0" u="none" strike="noStrike" baseline="0" dirty="0">
                <a:solidFill>
                  <a:srgbClr val="203850"/>
                </a:solidFill>
                <a:latin typeface="+mn-lt"/>
              </a:rPr>
              <a:t>- rodziców/opiekunów dzieci na temat wychowania dzieci bez przemocy oraz chronienia ich przed przemocą </a:t>
            </a:r>
          </a:p>
          <a:p>
            <a:pPr algn="l">
              <a:lnSpc>
                <a:spcPct val="150000"/>
              </a:lnSpc>
              <a:buFontTx/>
              <a:buChar char="-"/>
            </a:pPr>
            <a:r>
              <a:rPr lang="pl-PL" sz="1600" b="0" i="0" u="none" strike="noStrike" baseline="0" dirty="0">
                <a:solidFill>
                  <a:srgbClr val="203850"/>
                </a:solidFill>
                <a:latin typeface="+mn-lt"/>
              </a:rPr>
              <a:t>i wykorzystywaniem.</a:t>
            </a:r>
          </a:p>
          <a:p>
            <a:pPr marL="228600" indent="0" algn="l">
              <a:lnSpc>
                <a:spcPct val="150000"/>
              </a:lnSpc>
              <a:buNone/>
            </a:pPr>
            <a:r>
              <a:rPr lang="pl-PL" sz="1600" b="0" i="0" u="none" strike="noStrike" baseline="0" dirty="0">
                <a:solidFill>
                  <a:srgbClr val="203850"/>
                </a:solidFill>
                <a:latin typeface="+mn-lt"/>
              </a:rPr>
              <a:t>2. Personel dysponuje materiałami edukacyjnymi dla dzieci i dla rodziców oraz aktywnie je wykorzystuje.</a:t>
            </a:r>
            <a:endParaRPr lang="pl-PL" sz="1600" b="1" i="0" u="none" strike="noStrike" baseline="0" dirty="0">
              <a:solidFill>
                <a:schemeClr val="tx1">
                  <a:alpha val="70000"/>
                </a:schemeClr>
              </a:solidFill>
              <a:latin typeface="+mn-lt"/>
            </a:endParaRPr>
          </a:p>
          <a:p>
            <a:pPr marL="228600" indent="0" algn="ctr">
              <a:lnSpc>
                <a:spcPct val="150000"/>
              </a:lnSpc>
              <a:buNone/>
            </a:pPr>
            <a:r>
              <a:rPr lang="pl-PL" sz="1400" b="1" i="0" u="none" strike="noStrike" baseline="0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***Realizacja tego standardu oznacza, że poprzez wprowadzenie w instytucji zasad bezpiecznej rekrutacji oraz bezpiecznych relacji personelu z dzieckiem podjęto odpowiednie kroki, by minimalizować ryzyko krzywdzenia dziecka, wynikające z okoliczności sprzyjających potencjalnym </a:t>
            </a:r>
            <a:r>
              <a:rPr lang="pl-PL" sz="1400" b="1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s</a:t>
            </a:r>
            <a:r>
              <a:rPr lang="pl-PL" sz="1400" b="1" i="0" u="none" strike="noStrike" baseline="0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prawcom.</a:t>
            </a:r>
          </a:p>
          <a:p>
            <a:pPr marL="228600" indent="0" algn="ctr">
              <a:lnSpc>
                <a:spcPct val="150000"/>
              </a:lnSpc>
              <a:buNone/>
            </a:pPr>
            <a:r>
              <a:rPr lang="pl-PL" sz="1400" b="1" i="0" u="none" strike="noStrike" baseline="0" dirty="0">
                <a:solidFill>
                  <a:schemeClr val="accent5">
                    <a:lumMod val="75000"/>
                    <a:alpha val="70000"/>
                  </a:schemeClr>
                </a:solidFill>
                <a:latin typeface="+mn-lt"/>
              </a:rPr>
              <a:t>***Przyjęcie tego standardu wskazuje również, że wszystkie osoby pracujące z dziećmi lub działające na ich rzecz mają dostęp do szkoleń, które są pomocne w zdobyciu kompetencji niezbędnych do zapewnienia dzieciom ochrony i przeciwdziałania zagrożeniom.</a:t>
            </a:r>
            <a:endParaRPr lang="pl-PL" sz="1400" b="1" dirty="0">
              <a:solidFill>
                <a:schemeClr val="accent5">
                  <a:lumMod val="75000"/>
                  <a:alpha val="70000"/>
                </a:schemeClr>
              </a:solidFill>
              <a:latin typeface="+mn-lt"/>
            </a:endParaRPr>
          </a:p>
        </p:txBody>
      </p:sp>
      <p:pic>
        <p:nvPicPr>
          <p:cNvPr id="2" name="Picture 12" descr="Aktualności - Arka Maluszka - Żłobek Gminny w Chojnowie">
            <a:extLst>
              <a:ext uri="{FF2B5EF4-FFF2-40B4-BE49-F238E27FC236}">
                <a16:creationId xmlns:a16="http://schemas.microsoft.com/office/drawing/2014/main" id="{FA4F8555-0469-C1DF-F8DD-50B5D3035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91" y="550879"/>
            <a:ext cx="2163296" cy="106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000250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1757077_TF00537603_Win32.potx" id="{A4E561CF-7807-4E7A-B6FF-26E55F8942B6}" vid="{6456FC3E-64EE-4C57-B60D-5105227F7300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052644-F409-493B-8E91-969D43897F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AFE2A1-77F8-441E-9B9F-DD61C354F4FE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CF4B188-9E41-4609-81DC-EA2587D009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Projekt Świetlny</Template>
  <TotalTime>287</TotalTime>
  <Words>1286</Words>
  <Application>Microsoft Office PowerPoint</Application>
  <PresentationFormat>Panoramiczny</PresentationFormat>
  <Paragraphs>99</Paragraphs>
  <Slides>13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Muli-Regular</vt:lpstr>
      <vt:lpstr>Sabon Next LT</vt:lpstr>
      <vt:lpstr>Wingdings</vt:lpstr>
      <vt:lpstr>LuminousVTI</vt:lpstr>
      <vt:lpstr>Standardy Ochrony Dzieci  w Gminnym  Żłobku  „Arka Maluszka”</vt:lpstr>
      <vt:lpstr>Prezentacja programu PowerPoint</vt:lpstr>
      <vt:lpstr>Co obejmują Standardy? </vt:lpstr>
      <vt:lpstr>Prezentacja programu PowerPoint</vt:lpstr>
      <vt:lpstr>Standard I. Polityka</vt:lpstr>
      <vt:lpstr>Prezentacja programu PowerPoint</vt:lpstr>
      <vt:lpstr>Prezentacja programu PowerPoint</vt:lpstr>
      <vt:lpstr>Standard II. Personel</vt:lpstr>
      <vt:lpstr>Prezentacja programu PowerPoint</vt:lpstr>
      <vt:lpstr>Standard III. Procedury</vt:lpstr>
      <vt:lpstr>Standard IV. Monitoring Placówka monitoruje i okresowo weryfikuje zgodność prowadzonych działań z przyjętymi standardami ochrony dzieci.</vt:lpstr>
      <vt:lpstr>WAŻNE TELEFONY</vt:lpstr>
      <vt:lpstr>WAŻNE APLIKACJE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starszaki</dc:creator>
  <cp:lastModifiedBy>Agnieszka Sinkiewicz</cp:lastModifiedBy>
  <cp:revision>6</cp:revision>
  <dcterms:created xsi:type="dcterms:W3CDTF">2024-07-29T10:50:47Z</dcterms:created>
  <dcterms:modified xsi:type="dcterms:W3CDTF">2026-08-14T11:19:33Z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